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7" r:id="rId3"/>
    <p:sldId id="257" r:id="rId4"/>
    <p:sldId id="262" r:id="rId5"/>
    <p:sldId id="258" r:id="rId6"/>
    <p:sldId id="259" r:id="rId7"/>
    <p:sldId id="266" r:id="rId8"/>
    <p:sldId id="261" r:id="rId9"/>
    <p:sldId id="263" r:id="rId10"/>
    <p:sldId id="264" r:id="rId11"/>
    <p:sldId id="265" r:id="rId12"/>
    <p:sldId id="269" r:id="rId13"/>
    <p:sldId id="268" r:id="rId14"/>
    <p:sldId id="271" r:id="rId15"/>
    <p:sldId id="270"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14" autoAdjust="0"/>
  </p:normalViewPr>
  <p:slideViewPr>
    <p:cSldViewPr>
      <p:cViewPr varScale="1">
        <p:scale>
          <a:sx n="106" d="100"/>
          <a:sy n="106" d="100"/>
        </p:scale>
        <p:origin x="-1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fld id="{861B7F96-6CE3-4D33-8D60-82ADAE31C0E4}" type="datetimeFigureOut">
              <a:rPr kumimoji="1" lang="ja-JP" altLang="en-US" smtClean="0"/>
              <a:pPr/>
              <a:t>2013/9/24</a:t>
            </a:fld>
            <a:endParaRPr kumimoji="1" lang="ja-JP" altLang="en-US"/>
          </a:p>
        </p:txBody>
      </p:sp>
      <p:sp>
        <p:nvSpPr>
          <p:cNvPr id="19" name="フッター プレースホルダ 18"/>
          <p:cNvSpPr>
            <a:spLocks noGrp="1"/>
          </p:cNvSpPr>
          <p:nvPr>
            <p:ph type="ftr" sz="quarter" idx="11"/>
          </p:nvPr>
        </p:nvSpPr>
        <p:spPr/>
        <p:txBody>
          <a:bodyPr/>
          <a:lstStyle/>
          <a:p>
            <a:endParaRPr kumimoji="1" lang="ja-JP" altLang="en-US"/>
          </a:p>
        </p:txBody>
      </p:sp>
      <p:sp>
        <p:nvSpPr>
          <p:cNvPr id="27" name="スライド番号プレースホルダ 26"/>
          <p:cNvSpPr>
            <a:spLocks noGrp="1"/>
          </p:cNvSpPr>
          <p:nvPr>
            <p:ph type="sldNum" sz="quarter" idx="12"/>
          </p:nvPr>
        </p:nvSpPr>
        <p:spPr/>
        <p:txBody>
          <a:bodyPr/>
          <a:lstStyle/>
          <a:p>
            <a:fld id="{E208B76D-C2EE-42A4-B5F4-7F81E3A4FFD8}"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61B7F96-6CE3-4D33-8D60-82ADAE31C0E4}" type="datetimeFigureOut">
              <a:rPr kumimoji="1" lang="ja-JP" altLang="en-US" smtClean="0"/>
              <a:pPr/>
              <a:t>2013/9/24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208B76D-C2EE-42A4-B5F4-7F81E3A4FFD8}"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61B7F96-6CE3-4D33-8D60-82ADAE31C0E4}" type="datetimeFigureOut">
              <a:rPr kumimoji="1" lang="ja-JP" altLang="en-US" smtClean="0"/>
              <a:pPr/>
              <a:t>2013/9/24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208B76D-C2EE-42A4-B5F4-7F81E3A4FFD8}"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61B7F96-6CE3-4D33-8D60-82ADAE31C0E4}" type="datetimeFigureOut">
              <a:rPr kumimoji="1" lang="ja-JP" altLang="en-US" smtClean="0"/>
              <a:pPr/>
              <a:t>2013/9/24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208B76D-C2EE-42A4-B5F4-7F81E3A4FFD8}"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861B7F96-6CE3-4D33-8D60-82ADAE31C0E4}" type="datetimeFigureOut">
              <a:rPr kumimoji="1" lang="ja-JP" altLang="en-US" smtClean="0"/>
              <a:pPr/>
              <a:t>2013/9/24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208B76D-C2EE-42A4-B5F4-7F81E3A4FFD8}"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861B7F96-6CE3-4D33-8D60-82ADAE31C0E4}" type="datetimeFigureOut">
              <a:rPr kumimoji="1" lang="ja-JP" altLang="en-US" smtClean="0"/>
              <a:pPr/>
              <a:t>2013/9/24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208B76D-C2EE-42A4-B5F4-7F81E3A4FFD8}"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anchor="b"/>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861B7F96-6CE3-4D33-8D60-82ADAE31C0E4}" type="datetimeFigureOut">
              <a:rPr kumimoji="1" lang="ja-JP" altLang="en-US" smtClean="0"/>
              <a:pPr/>
              <a:t>2013/9/24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208B76D-C2EE-42A4-B5F4-7F81E3A4FFD8}"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861B7F96-6CE3-4D33-8D60-82ADAE31C0E4}" type="datetimeFigureOut">
              <a:rPr kumimoji="1" lang="ja-JP" altLang="en-US" smtClean="0"/>
              <a:pPr/>
              <a:t>2013/9/24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208B76D-C2EE-42A4-B5F4-7F81E3A4FFD8}"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61B7F96-6CE3-4D33-8D60-82ADAE31C0E4}" type="datetimeFigureOut">
              <a:rPr kumimoji="1" lang="ja-JP" altLang="en-US" smtClean="0"/>
              <a:pPr/>
              <a:t>2013/9/24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208B76D-C2EE-42A4-B5F4-7F81E3A4FFD8}"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861B7F96-6CE3-4D33-8D60-82ADAE31C0E4}" type="datetimeFigureOut">
              <a:rPr kumimoji="1" lang="ja-JP" altLang="en-US" smtClean="0"/>
              <a:pPr/>
              <a:t>2013/9/24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208B76D-C2EE-42A4-B5F4-7F81E3A4FFD8}"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1 つの角を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861B7F96-6CE3-4D33-8D60-82ADAE31C0E4}" type="datetimeFigureOut">
              <a:rPr kumimoji="1" lang="ja-JP" altLang="en-US" smtClean="0"/>
              <a:pPr/>
              <a:t>2013/9/24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8077200" y="6356350"/>
            <a:ext cx="609600" cy="365125"/>
          </a:xfrm>
        </p:spPr>
        <p:txBody>
          <a:bodyPr/>
          <a:lstStyle/>
          <a:p>
            <a:fld id="{E208B76D-C2EE-42A4-B5F4-7F81E3A4FFD8}" type="slidenum">
              <a:rPr kumimoji="1" lang="ja-JP" altLang="en-US" smtClean="0"/>
              <a:pPr/>
              <a:t>&lt;#&gt;</a:t>
            </a:fld>
            <a:endParaRPr kumimoji="1" lang="ja-JP" altLang="en-US"/>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フリーフォーム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フリーフォーム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タイトル プレースホル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61B7F96-6CE3-4D33-8D60-82ADAE31C0E4}" type="datetimeFigureOut">
              <a:rPr kumimoji="1" lang="ja-JP" altLang="en-US" smtClean="0"/>
              <a:pPr/>
              <a:t>2013/9/24</a:t>
            </a:fld>
            <a:endParaRPr kumimoji="1" lang="ja-JP" altLang="en-US"/>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08B76D-C2EE-42A4-B5F4-7F81E3A4FFD8}" type="slidenum">
              <a:rPr kumimoji="1" lang="ja-JP" altLang="en-US" smtClean="0"/>
              <a:pPr/>
              <a:t>&lt;#&gt;</a:t>
            </a:fld>
            <a:endParaRPr kumimoji="1" lang="ja-JP" altLang="en-US"/>
          </a:p>
        </p:txBody>
      </p:sp>
      <p:grpSp>
        <p:nvGrpSpPr>
          <p:cNvPr id="2" name="グループ化 1"/>
          <p:cNvGrpSpPr/>
          <p:nvPr/>
        </p:nvGrpSpPr>
        <p:grpSpPr>
          <a:xfrm>
            <a:off x="-19017" y="202408"/>
            <a:ext cx="9180548" cy="649224"/>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00CC"/>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844824"/>
            <a:ext cx="8784976" cy="2957714"/>
          </a:xfrm>
        </p:spPr>
        <p:txBody>
          <a:bodyPr>
            <a:noAutofit/>
          </a:bodyPr>
          <a:lstStyle/>
          <a:p>
            <a:pPr algn="ctr"/>
            <a:r>
              <a:rPr kumimoji="1" lang="ja-JP" altLang="en-US" sz="5400" dirty="0" smtClean="0">
                <a:solidFill>
                  <a:srgbClr val="FFFF00"/>
                </a:solidFill>
                <a:latin typeface="HGS創英角ﾎﾟｯﾌﾟ体" pitchFamily="50" charset="-128"/>
                <a:ea typeface="HGS創英角ﾎﾟｯﾌﾟ体" pitchFamily="50" charset="-128"/>
              </a:rPr>
              <a:t>総合評価落札方式における</a:t>
            </a:r>
            <a:r>
              <a:rPr kumimoji="1" lang="en-US" altLang="ja-JP" sz="5400" dirty="0" smtClean="0">
                <a:solidFill>
                  <a:srgbClr val="FFFF00"/>
                </a:solidFill>
                <a:latin typeface="HGS創英角ﾎﾟｯﾌﾟ体" pitchFamily="50" charset="-128"/>
                <a:ea typeface="HGS創英角ﾎﾟｯﾌﾟ体" pitchFamily="50" charset="-128"/>
              </a:rPr>
              <a:t/>
            </a:r>
            <a:br>
              <a:rPr kumimoji="1" lang="en-US" altLang="ja-JP" sz="5400" dirty="0" smtClean="0">
                <a:solidFill>
                  <a:srgbClr val="FFFF00"/>
                </a:solidFill>
                <a:latin typeface="HGS創英角ﾎﾟｯﾌﾟ体" pitchFamily="50" charset="-128"/>
                <a:ea typeface="HGS創英角ﾎﾟｯﾌﾟ体" pitchFamily="50" charset="-128"/>
              </a:rPr>
            </a:br>
            <a:r>
              <a:rPr lang="en-US" altLang="ja-JP" sz="5400" dirty="0">
                <a:solidFill>
                  <a:srgbClr val="FFFF00"/>
                </a:solidFill>
                <a:latin typeface="HGS創英角ﾎﾟｯﾌﾟ体" pitchFamily="50" charset="-128"/>
                <a:ea typeface="HGS創英角ﾎﾟｯﾌﾟ体" pitchFamily="50" charset="-128"/>
              </a:rPr>
              <a:t/>
            </a:r>
            <a:br>
              <a:rPr lang="en-US" altLang="ja-JP" sz="5400" dirty="0">
                <a:solidFill>
                  <a:srgbClr val="FFFF00"/>
                </a:solidFill>
                <a:latin typeface="HGS創英角ﾎﾟｯﾌﾟ体" pitchFamily="50" charset="-128"/>
                <a:ea typeface="HGS創英角ﾎﾟｯﾌﾟ体" pitchFamily="50" charset="-128"/>
              </a:rPr>
            </a:br>
            <a:r>
              <a:rPr kumimoji="1" lang="ja-JP" altLang="en-US" sz="5400" dirty="0" smtClean="0">
                <a:solidFill>
                  <a:srgbClr val="FFFF00"/>
                </a:solidFill>
                <a:latin typeface="HGS創英角ﾎﾟｯﾌﾟ体" pitchFamily="50" charset="-128"/>
                <a:ea typeface="HGS創英角ﾎﾟｯﾌﾟ体" pitchFamily="50" charset="-128"/>
              </a:rPr>
              <a:t>技術</a:t>
            </a:r>
            <a:r>
              <a:rPr kumimoji="1" lang="ja-JP" altLang="en-US" sz="5400" dirty="0" smtClean="0">
                <a:solidFill>
                  <a:srgbClr val="FFFF00"/>
                </a:solidFill>
                <a:latin typeface="HGS創英角ﾎﾟｯﾌﾟ体" pitchFamily="50" charset="-128"/>
                <a:ea typeface="HGS創英角ﾎﾟｯﾌﾟ体" pitchFamily="50" charset="-128"/>
              </a:rPr>
              <a:t>資料等の</a:t>
            </a:r>
            <a:r>
              <a:rPr kumimoji="1" lang="ja-JP" altLang="en-US" sz="5400" dirty="0" smtClean="0">
                <a:solidFill>
                  <a:srgbClr val="FFFF00"/>
                </a:solidFill>
                <a:latin typeface="HGS創英角ﾎﾟｯﾌﾟ体" pitchFamily="50" charset="-128"/>
                <a:ea typeface="HGS創英角ﾎﾟｯﾌﾟ体" pitchFamily="50" charset="-128"/>
              </a:rPr>
              <a:t>作成</a:t>
            </a:r>
            <a:endParaRPr kumimoji="1" lang="ja-JP" altLang="en-US" sz="5400" dirty="0">
              <a:solidFill>
                <a:srgbClr val="FFFF00"/>
              </a:solidFill>
              <a:latin typeface="HGS創英角ﾎﾟｯﾌﾟ体" pitchFamily="50" charset="-128"/>
              <a:ea typeface="HGS創英角ﾎﾟｯﾌﾟ体"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539552" y="2924944"/>
          <a:ext cx="8136904" cy="1656184"/>
        </p:xfrm>
        <a:graphic>
          <a:graphicData uri="http://schemas.openxmlformats.org/drawingml/2006/table">
            <a:tbl>
              <a:tblPr/>
              <a:tblGrid>
                <a:gridCol w="504056"/>
                <a:gridCol w="1656184"/>
                <a:gridCol w="5976664"/>
              </a:tblGrid>
              <a:tr h="304034">
                <a:tc rowSpan="3">
                  <a:txBody>
                    <a:bodyPr/>
                    <a:lstStyle/>
                    <a:p>
                      <a:pPr algn="ctr" fontAlgn="ctr"/>
                      <a:r>
                        <a:rPr lang="zh-TW" altLang="en-US" sz="1200" b="0" i="0" u="none" strike="noStrike" dirty="0">
                          <a:solidFill>
                            <a:srgbClr val="000000"/>
                          </a:solidFill>
                          <a:latin typeface="ＭＳ Ｐ明朝"/>
                        </a:rPr>
                        <a:t>提</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案</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項</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目</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（１）</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200" b="0" i="0" u="none" strike="noStrike" dirty="0">
                          <a:solidFill>
                            <a:srgbClr val="000000"/>
                          </a:solidFill>
                          <a:latin typeface="ＭＳ Ｐ明朝"/>
                        </a:rPr>
                        <a:t>（タイトル）</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latin typeface="ＭＳ Ｐ明朝"/>
                        </a:rPr>
                        <a:t>　</a:t>
                      </a:r>
                      <a:r>
                        <a:rPr lang="ja-JP" altLang="en-US" sz="1400" b="0" i="0" u="none" strike="noStrike" dirty="0" smtClean="0">
                          <a:solidFill>
                            <a:srgbClr val="000000"/>
                          </a:solidFill>
                          <a:latin typeface="ＭＳ Ｐ明朝"/>
                        </a:rPr>
                        <a:t>打設後コンクリートの表面に湿潤養生マット</a:t>
                      </a:r>
                      <a:r>
                        <a:rPr lang="en-US" altLang="ja-JP" sz="1400" b="0" i="0" u="none" strike="noStrike" dirty="0" smtClean="0">
                          <a:solidFill>
                            <a:srgbClr val="000000"/>
                          </a:solidFill>
                          <a:latin typeface="ＭＳ Ｐ明朝"/>
                        </a:rPr>
                        <a:t>(</a:t>
                      </a:r>
                      <a:r>
                        <a:rPr lang="ja-JP" altLang="en-US" sz="1400" b="0" i="0" u="none" strike="noStrike" dirty="0" smtClean="0">
                          <a:solidFill>
                            <a:srgbClr val="000000"/>
                          </a:solidFill>
                          <a:latin typeface="ＭＳ Ｐ明朝"/>
                        </a:rPr>
                        <a:t>○○○○</a:t>
                      </a:r>
                      <a:r>
                        <a:rPr lang="en-US" altLang="ja-JP" sz="1400" b="0" i="0" u="none" strike="noStrike" dirty="0" smtClean="0">
                          <a:solidFill>
                            <a:srgbClr val="000000"/>
                          </a:solidFill>
                          <a:latin typeface="ＭＳ Ｐ明朝"/>
                        </a:rPr>
                        <a:t>)</a:t>
                      </a:r>
                      <a:r>
                        <a:rPr lang="ja-JP" altLang="en-US" sz="1400" b="0" i="0" u="none" strike="noStrike" dirty="0" smtClean="0">
                          <a:solidFill>
                            <a:srgbClr val="000000"/>
                          </a:solidFill>
                          <a:latin typeface="ＭＳ Ｐ明朝"/>
                        </a:rPr>
                        <a:t>を敷設する</a:t>
                      </a:r>
                      <a:endParaRPr lang="en-US" altLang="ja-JP" sz="1400" b="0" i="0" u="none" strike="noStrike" dirty="0" smtClean="0">
                        <a:solidFill>
                          <a:srgbClr val="000000"/>
                        </a:solidFill>
                        <a:latin typeface="ＭＳ Ｐ明朝"/>
                      </a:endParaRP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034">
                <a:tc vMerge="1">
                  <a:txBody>
                    <a:bodyPr/>
                    <a:lstStyle/>
                    <a:p>
                      <a:endParaRPr kumimoji="1" lang="ja-JP" altLang="en-US"/>
                    </a:p>
                  </a:txBody>
                  <a:tcPr/>
                </a:tc>
                <a:tc>
                  <a:txBody>
                    <a:bodyPr/>
                    <a:lstStyle/>
                    <a:p>
                      <a:pPr algn="dist" fontAlgn="ctr"/>
                      <a:r>
                        <a:rPr lang="ja-JP" altLang="en-US" sz="1200" b="0" i="0" u="none" strike="noStrike" dirty="0">
                          <a:solidFill>
                            <a:srgbClr val="000000"/>
                          </a:solidFill>
                          <a:latin typeface="ＭＳ Ｐ明朝"/>
                        </a:rPr>
                        <a:t>（具体的な内容・説明等）</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a:solidFill>
                            <a:srgbClr val="000000"/>
                          </a:solidFill>
                          <a:latin typeface="ＭＳ Ｐ明朝"/>
                        </a:rPr>
                        <a:t>　</a:t>
                      </a: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048116">
                <a:tc vMerge="1">
                  <a:txBody>
                    <a:bodyPr/>
                    <a:lstStyle/>
                    <a:p>
                      <a:endParaRPr kumimoji="1" lang="ja-JP" altLang="en-US"/>
                    </a:p>
                  </a:txBody>
                  <a:tcPr/>
                </a:tc>
                <a:tc gridSpan="2">
                  <a:txBody>
                    <a:bodyPr/>
                    <a:lstStyle/>
                    <a:p>
                      <a:pPr algn="l" fontAlgn="t"/>
                      <a:r>
                        <a:rPr lang="ja-JP" altLang="en-US" sz="700" b="0" i="0" u="none" strike="noStrike" dirty="0">
                          <a:solidFill>
                            <a:srgbClr val="000000"/>
                          </a:solidFill>
                          <a:latin typeface="ＭＳ Ｐ明朝"/>
                        </a:rPr>
                        <a:t>　</a:t>
                      </a:r>
                      <a:r>
                        <a:rPr lang="ja-JP" altLang="en-US" sz="700" b="0" i="0" u="none" strike="noStrike" dirty="0" smtClean="0">
                          <a:solidFill>
                            <a:srgbClr val="000000"/>
                          </a:solidFill>
                          <a:latin typeface="ＭＳ Ｐ明朝"/>
                        </a:rPr>
                        <a:t>　</a:t>
                      </a:r>
                      <a:r>
                        <a:rPr lang="ja-JP" altLang="en-US" sz="1400" b="0" i="0" u="none" strike="noStrike" dirty="0" smtClean="0">
                          <a:solidFill>
                            <a:srgbClr val="000000"/>
                          </a:solidFill>
                          <a:latin typeface="ＭＳ Ｐ明朝"/>
                        </a:rPr>
                        <a:t>・打設後のコンクリートが直射日光や潮風による急激な乾燥を抑制する。</a:t>
                      </a:r>
                      <a:endParaRPr lang="en-US" altLang="ja-JP" sz="1400" b="0" i="0" u="none" strike="noStrike" dirty="0" smtClean="0">
                        <a:solidFill>
                          <a:srgbClr val="000000"/>
                        </a:solidFill>
                        <a:latin typeface="ＭＳ Ｐ明朝"/>
                      </a:endParaRPr>
                    </a:p>
                    <a:p>
                      <a:pPr algn="l" fontAlgn="t"/>
                      <a:r>
                        <a:rPr lang="ja-JP" altLang="en-US" sz="1400" b="0" i="0" u="none" strike="noStrike" dirty="0" smtClean="0">
                          <a:solidFill>
                            <a:srgbClr val="000000"/>
                          </a:solidFill>
                          <a:latin typeface="ＭＳ Ｐ明朝"/>
                        </a:rPr>
                        <a:t>　・打設後の外気温が起因となるコンクリート表面温度の上昇を抑制する。</a:t>
                      </a:r>
                      <a:endParaRPr lang="en-US" altLang="ja-JP" sz="1400" b="0" i="0" u="none" strike="noStrike" dirty="0" smtClean="0">
                        <a:solidFill>
                          <a:srgbClr val="000000"/>
                        </a:solidFill>
                        <a:latin typeface="ＭＳ Ｐ明朝"/>
                      </a:endParaRPr>
                    </a:p>
                    <a:p>
                      <a:pPr algn="l" fontAlgn="t"/>
                      <a:r>
                        <a:rPr lang="ja-JP" altLang="en-US" sz="1400" b="0" i="0" u="none" strike="noStrike" dirty="0" smtClean="0">
                          <a:solidFill>
                            <a:srgbClr val="000000"/>
                          </a:solidFill>
                          <a:latin typeface="ＭＳ Ｐ明朝"/>
                        </a:rPr>
                        <a:t>　・安定した湿潤状態が確保出来る為、コンクリートの水和反応が助長され表層部の強度が向上する。</a:t>
                      </a:r>
                      <a:endParaRPr lang="ja-JP" altLang="en-US" sz="1400" b="0" i="0" u="none" strike="noStrike" dirty="0">
                        <a:solidFill>
                          <a:srgbClr val="000000"/>
                        </a:solidFill>
                        <a:latin typeface="ＭＳ Ｐ明朝"/>
                      </a:endParaRP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sp>
        <p:nvSpPr>
          <p:cNvPr id="4" name="正方形/長方形 3"/>
          <p:cNvSpPr/>
          <p:nvPr/>
        </p:nvSpPr>
        <p:spPr>
          <a:xfrm>
            <a:off x="0" y="620688"/>
            <a:ext cx="622818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latin typeface="ＭＳ ゴシック" pitchFamily="49" charset="-128"/>
                <a:ea typeface="ＭＳ ゴシック" pitchFamily="49" charset="-128"/>
              </a:rPr>
              <a:t>(5)</a:t>
            </a:r>
            <a:r>
              <a:rPr kumimoji="1" lang="ja-JP" altLang="en-US" sz="2400" dirty="0" smtClean="0">
                <a:solidFill>
                  <a:schemeClr val="tx1"/>
                </a:solidFill>
                <a:latin typeface="ＭＳ ゴシック" pitchFamily="49" charset="-128"/>
                <a:ea typeface="ＭＳ ゴシック" pitchFamily="49" charset="-128"/>
              </a:rPr>
              <a:t>具体的な内容・説明等を簡潔に記載</a:t>
            </a:r>
            <a:endParaRPr kumimoji="1" lang="ja-JP" altLang="en-US" sz="2400" dirty="0">
              <a:solidFill>
                <a:schemeClr val="tx1"/>
              </a:solidFill>
              <a:latin typeface="ＭＳ ゴシック" pitchFamily="49" charset="-128"/>
              <a:ea typeface="ＭＳ ゴシック" pitchFamily="49" charset="-128"/>
            </a:endParaRPr>
          </a:p>
        </p:txBody>
      </p:sp>
      <p:graphicFrame>
        <p:nvGraphicFramePr>
          <p:cNvPr id="5" name="表 4"/>
          <p:cNvGraphicFramePr>
            <a:graphicFrameLocks noGrp="1"/>
          </p:cNvGraphicFramePr>
          <p:nvPr/>
        </p:nvGraphicFramePr>
        <p:xfrm>
          <a:off x="539552" y="1988840"/>
          <a:ext cx="8136904" cy="504056"/>
        </p:xfrm>
        <a:graphic>
          <a:graphicData uri="http://schemas.openxmlformats.org/drawingml/2006/table">
            <a:tbl>
              <a:tblPr/>
              <a:tblGrid>
                <a:gridCol w="824940"/>
                <a:gridCol w="899934"/>
                <a:gridCol w="899934"/>
                <a:gridCol w="5512096"/>
              </a:tblGrid>
              <a:tr h="504056">
                <a:tc>
                  <a:txBody>
                    <a:bodyPr/>
                    <a:lstStyle/>
                    <a:p>
                      <a:pPr algn="ctr" fontAlgn="ctr"/>
                      <a:r>
                        <a:rPr lang="ja-JP" altLang="en-US" sz="1200" b="0" i="0" u="none" strike="noStrike" dirty="0">
                          <a:solidFill>
                            <a:srgbClr val="000000"/>
                          </a:solidFill>
                          <a:latin typeface="ＭＳ Ｐ明朝"/>
                        </a:rPr>
                        <a:t>課題番号</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１</a:t>
                      </a:r>
                      <a:endParaRPr lang="ja-JP" altLang="en-US" sz="1400" b="0" i="0" u="none" strike="noStrike" dirty="0">
                        <a:solidFill>
                          <a:srgbClr val="000000"/>
                        </a:solidFill>
                        <a:latin typeface="ＭＳ Ｐ明朝"/>
                      </a:endParaRP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ＭＳ Ｐ明朝"/>
                        </a:rPr>
                        <a:t>課題名</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「コンクリートの品質確保対策</a:t>
                      </a:r>
                      <a:r>
                        <a:rPr lang="ja-JP" altLang="en-US" sz="1400" b="0" i="0" u="none" strike="noStrike" dirty="0">
                          <a:solidFill>
                            <a:srgbClr val="000000"/>
                          </a:solidFill>
                          <a:latin typeface="ＭＳ Ｐ明朝"/>
                        </a:rPr>
                        <a:t>」</a:t>
                      </a: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正方形/長方形 5"/>
          <p:cNvSpPr/>
          <p:nvPr/>
        </p:nvSpPr>
        <p:spPr>
          <a:xfrm>
            <a:off x="0" y="1340768"/>
            <a:ext cx="4644008"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ＭＳ ゴシック" pitchFamily="49" charset="-128"/>
                <a:ea typeface="ＭＳ ゴシック" pitchFamily="49" charset="-128"/>
              </a:rPr>
              <a:t>評価しなかった事例１「具体性なし」</a:t>
            </a:r>
            <a:endParaRPr kumimoji="1" lang="ja-JP" altLang="en-US" sz="1600" b="1" dirty="0">
              <a:solidFill>
                <a:schemeClr val="tx1"/>
              </a:solidFill>
              <a:latin typeface="ＭＳ ゴシック" pitchFamily="49" charset="-128"/>
              <a:ea typeface="ＭＳ ゴシック" pitchFamily="49" charset="-128"/>
            </a:endParaRPr>
          </a:p>
        </p:txBody>
      </p:sp>
      <p:sp>
        <p:nvSpPr>
          <p:cNvPr id="7" name="正方形/長方形 6"/>
          <p:cNvSpPr/>
          <p:nvPr/>
        </p:nvSpPr>
        <p:spPr>
          <a:xfrm>
            <a:off x="539552" y="4797152"/>
            <a:ext cx="8172400" cy="1152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rgbClr val="FF0000"/>
                </a:solidFill>
              </a:rPr>
              <a:t>何故やるのか？</a:t>
            </a:r>
            <a:endParaRPr kumimoji="1" lang="en-US" altLang="ja-JP" dirty="0" smtClean="0">
              <a:solidFill>
                <a:srgbClr val="FF0000"/>
              </a:solidFill>
            </a:endParaRPr>
          </a:p>
          <a:p>
            <a:r>
              <a:rPr lang="ja-JP" altLang="en-US" dirty="0" smtClean="0">
                <a:solidFill>
                  <a:srgbClr val="FF0000"/>
                </a:solidFill>
              </a:rPr>
              <a:t>いつ・何を・どこで</a:t>
            </a:r>
            <a:r>
              <a:rPr lang="en-US" altLang="ja-JP" dirty="0" smtClean="0">
                <a:solidFill>
                  <a:srgbClr val="FF0000"/>
                </a:solidFill>
              </a:rPr>
              <a:t>(</a:t>
            </a:r>
            <a:r>
              <a:rPr lang="ja-JP" altLang="en-US" dirty="0" smtClean="0">
                <a:solidFill>
                  <a:srgbClr val="FF0000"/>
                </a:solidFill>
              </a:rPr>
              <a:t>に</a:t>
            </a:r>
            <a:r>
              <a:rPr lang="en-US" altLang="ja-JP" dirty="0" smtClean="0">
                <a:solidFill>
                  <a:srgbClr val="FF0000"/>
                </a:solidFill>
              </a:rPr>
              <a:t>)</a:t>
            </a:r>
            <a:r>
              <a:rPr lang="ja-JP" altLang="en-US" dirty="0" smtClean="0">
                <a:solidFill>
                  <a:srgbClr val="FF0000"/>
                </a:solidFill>
              </a:rPr>
              <a:t>・どんなふうにやるのか？</a:t>
            </a:r>
            <a:endParaRPr lang="en-US" altLang="ja-JP" dirty="0" smtClean="0">
              <a:solidFill>
                <a:srgbClr val="FF0000"/>
              </a:solidFill>
            </a:endParaRPr>
          </a:p>
          <a:p>
            <a:r>
              <a:rPr lang="ja-JP" altLang="en-US" dirty="0">
                <a:solidFill>
                  <a:srgbClr val="FF0000"/>
                </a:solidFill>
              </a:rPr>
              <a:t>その</a:t>
            </a:r>
            <a:r>
              <a:rPr lang="ja-JP" altLang="en-US" dirty="0" smtClean="0">
                <a:solidFill>
                  <a:srgbClr val="FF0000"/>
                </a:solidFill>
              </a:rPr>
              <a:t>結果どんな効果があるのか？</a:t>
            </a:r>
            <a:r>
              <a:rPr lang="ja-JP" altLang="en-US" dirty="0">
                <a:solidFill>
                  <a:srgbClr val="FF0000"/>
                </a:solidFill>
              </a:rPr>
              <a:t>　</a:t>
            </a:r>
            <a:endParaRPr kumimoji="1" lang="ja-JP" altLang="en-US" dirty="0">
              <a:solidFill>
                <a:srgbClr val="FF0000"/>
              </a:solidFill>
            </a:endParaRPr>
          </a:p>
        </p:txBody>
      </p:sp>
      <p:sp>
        <p:nvSpPr>
          <p:cNvPr id="8" name="正方形/長方形 7"/>
          <p:cNvSpPr/>
          <p:nvPr/>
        </p:nvSpPr>
        <p:spPr>
          <a:xfrm>
            <a:off x="539552" y="5705872"/>
            <a:ext cx="8172400" cy="1152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solidFill>
              </a:rPr>
              <a:t>※</a:t>
            </a:r>
            <a:r>
              <a:rPr lang="ja-JP" altLang="en-US" dirty="0" smtClean="0">
                <a:solidFill>
                  <a:schemeClr val="tx1"/>
                </a:solidFill>
              </a:rPr>
              <a:t>詳細が判断しにくい場合等は、説明資料</a:t>
            </a:r>
            <a:r>
              <a:rPr lang="ja-JP" altLang="en-US" dirty="0" smtClean="0">
                <a:solidFill>
                  <a:schemeClr val="tx1"/>
                </a:solidFill>
              </a:rPr>
              <a:t>に施工位置や方法の</a:t>
            </a:r>
            <a:r>
              <a:rPr lang="ja-JP" altLang="en-US" dirty="0" smtClean="0">
                <a:solidFill>
                  <a:schemeClr val="tx1"/>
                </a:solidFill>
              </a:rPr>
              <a:t>イメージ図・施工例の写真・カタログ・</a:t>
            </a:r>
            <a:r>
              <a:rPr lang="ja-JP" altLang="en-US" dirty="0">
                <a:solidFill>
                  <a:schemeClr val="tx1"/>
                </a:solidFill>
              </a:rPr>
              <a:t>　</a:t>
            </a:r>
            <a:r>
              <a:rPr lang="ja-JP" altLang="en-US" dirty="0" smtClean="0">
                <a:solidFill>
                  <a:schemeClr val="tx1"/>
                </a:solidFill>
              </a:rPr>
              <a:t>効果を照明する資料等を貼り付け提出する。</a:t>
            </a:r>
            <a:endParaRPr kumimoji="1" lang="ja-JP" altLang="en-US"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539552" y="1772816"/>
          <a:ext cx="8136904" cy="2108611"/>
        </p:xfrm>
        <a:graphic>
          <a:graphicData uri="http://schemas.openxmlformats.org/drawingml/2006/table">
            <a:tbl>
              <a:tblPr/>
              <a:tblGrid>
                <a:gridCol w="504056"/>
                <a:gridCol w="1656184"/>
                <a:gridCol w="5976664"/>
              </a:tblGrid>
              <a:tr h="304034">
                <a:tc rowSpan="3">
                  <a:txBody>
                    <a:bodyPr/>
                    <a:lstStyle/>
                    <a:p>
                      <a:pPr algn="ctr" fontAlgn="ctr"/>
                      <a:r>
                        <a:rPr lang="zh-TW" altLang="en-US" sz="1200" b="0" i="0" u="none" strike="noStrike" dirty="0">
                          <a:solidFill>
                            <a:srgbClr val="000000"/>
                          </a:solidFill>
                          <a:latin typeface="ＭＳ Ｐ明朝"/>
                        </a:rPr>
                        <a:t>提</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案</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項</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目</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（１）</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200" b="0" i="0" u="none" strike="noStrike" dirty="0">
                          <a:solidFill>
                            <a:srgbClr val="000000"/>
                          </a:solidFill>
                          <a:latin typeface="ＭＳ Ｐ明朝"/>
                        </a:rPr>
                        <a:t>（タイトル）</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latin typeface="ＭＳ Ｐ明朝"/>
                        </a:rPr>
                        <a:t>　</a:t>
                      </a:r>
                      <a:r>
                        <a:rPr lang="ja-JP" altLang="en-US" sz="1400" b="0" i="0" u="none" strike="noStrike" dirty="0" smtClean="0">
                          <a:solidFill>
                            <a:srgbClr val="000000"/>
                          </a:solidFill>
                          <a:latin typeface="ＭＳ Ｐ明朝"/>
                        </a:rPr>
                        <a:t>スランプ測定をポンプ圧送前と打設箇所の２回行う</a:t>
                      </a:r>
                      <a:endParaRPr lang="en-US" altLang="ja-JP" sz="1400" b="0" i="0" u="none" strike="noStrike" dirty="0" smtClean="0">
                        <a:solidFill>
                          <a:srgbClr val="000000"/>
                        </a:solidFill>
                        <a:latin typeface="ＭＳ Ｐ明朝"/>
                      </a:endParaRP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034">
                <a:tc vMerge="1">
                  <a:txBody>
                    <a:bodyPr/>
                    <a:lstStyle/>
                    <a:p>
                      <a:endParaRPr kumimoji="1" lang="ja-JP" altLang="en-US"/>
                    </a:p>
                  </a:txBody>
                  <a:tcPr/>
                </a:tc>
                <a:tc>
                  <a:txBody>
                    <a:bodyPr/>
                    <a:lstStyle/>
                    <a:p>
                      <a:pPr algn="dist" fontAlgn="ctr"/>
                      <a:r>
                        <a:rPr lang="ja-JP" altLang="en-US" sz="1200" b="0" i="0" u="none" strike="noStrike" dirty="0">
                          <a:solidFill>
                            <a:srgbClr val="000000"/>
                          </a:solidFill>
                          <a:latin typeface="ＭＳ Ｐ明朝"/>
                        </a:rPr>
                        <a:t>（具体的な内容・説明等）</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a:solidFill>
                            <a:srgbClr val="000000"/>
                          </a:solidFill>
                          <a:latin typeface="ＭＳ Ｐ明朝"/>
                        </a:rPr>
                        <a:t>　</a:t>
                      </a: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336148">
                <a:tc vMerge="1">
                  <a:txBody>
                    <a:bodyPr/>
                    <a:lstStyle/>
                    <a:p>
                      <a:endParaRPr kumimoji="1" lang="ja-JP" altLang="en-US"/>
                    </a:p>
                  </a:txBody>
                  <a:tcPr/>
                </a:tc>
                <a:tc gridSpan="2">
                  <a:txBody>
                    <a:bodyPr/>
                    <a:lstStyle/>
                    <a:p>
                      <a:pPr algn="l" fontAlgn="t"/>
                      <a:r>
                        <a:rPr lang="ja-JP" altLang="en-US" sz="700" b="0" i="0" u="none" strike="noStrike" dirty="0" smtClean="0">
                          <a:solidFill>
                            <a:srgbClr val="000000"/>
                          </a:solidFill>
                          <a:latin typeface="ＭＳ Ｐ明朝"/>
                        </a:rPr>
                        <a:t>　　</a:t>
                      </a:r>
                      <a:r>
                        <a:rPr lang="ja-JP" altLang="en-US" sz="1400" b="0" i="0" u="none" strike="noStrike" dirty="0" smtClean="0">
                          <a:solidFill>
                            <a:srgbClr val="000000"/>
                          </a:solidFill>
                          <a:latin typeface="ＭＳ Ｐ明朝"/>
                        </a:rPr>
                        <a:t>ポンプ打設によるコンクリートは、圧送前後でスランプや空気量に変化が見られ、著しい変化によってコンクリートの品質低下が懸念される。</a:t>
                      </a:r>
                      <a:endParaRPr lang="en-US" altLang="ja-JP" sz="1400" b="0" i="0" u="none" strike="noStrike" dirty="0" smtClean="0">
                        <a:solidFill>
                          <a:srgbClr val="000000"/>
                        </a:solidFill>
                        <a:latin typeface="ＭＳ Ｐ明朝"/>
                      </a:endParaRPr>
                    </a:p>
                    <a:p>
                      <a:pPr algn="l" fontAlgn="t"/>
                      <a:r>
                        <a:rPr lang="ja-JP" altLang="en-US" sz="1400" b="0" i="0" u="none" strike="noStrike" dirty="0" smtClean="0">
                          <a:solidFill>
                            <a:srgbClr val="000000"/>
                          </a:solidFill>
                          <a:latin typeface="ＭＳ Ｐ明朝"/>
                        </a:rPr>
                        <a:t>　スランプ測定を、ポンプ圧送前と圧送管から吐き出されるものについて２回測定し、</a:t>
                      </a:r>
                      <a:r>
                        <a:rPr lang="ja-JP" altLang="en-US" sz="1400" b="0" i="0" u="none" strike="noStrike" dirty="0" smtClean="0">
                          <a:solidFill>
                            <a:srgbClr val="0000FF"/>
                          </a:solidFill>
                          <a:latin typeface="ＭＳ Ｐ明朝"/>
                        </a:rPr>
                        <a:t>吐き出し口で規格外の生コン</a:t>
                      </a:r>
                      <a:r>
                        <a:rPr lang="ja-JP" altLang="en-US" sz="1400" b="0" i="0" u="none" strike="noStrike" dirty="0" smtClean="0">
                          <a:solidFill>
                            <a:srgbClr val="0000FF"/>
                          </a:solidFill>
                          <a:latin typeface="ＭＳ Ｐ明朝"/>
                        </a:rPr>
                        <a:t>は、打込み</a:t>
                      </a:r>
                      <a:r>
                        <a:rPr lang="ja-JP" altLang="en-US" sz="1400" b="0" i="0" u="none" strike="noStrike" dirty="0" smtClean="0">
                          <a:solidFill>
                            <a:srgbClr val="0000FF"/>
                          </a:solidFill>
                          <a:latin typeface="ＭＳ Ｐ明朝"/>
                        </a:rPr>
                        <a:t>を中止する。</a:t>
                      </a:r>
                      <a:endParaRPr lang="en-US" altLang="ja-JP" sz="1400" b="0" i="0" u="none" strike="noStrike" dirty="0" smtClean="0">
                        <a:solidFill>
                          <a:srgbClr val="0000FF"/>
                        </a:solidFill>
                        <a:latin typeface="ＭＳ Ｐ明朝"/>
                      </a:endParaRPr>
                    </a:p>
                    <a:p>
                      <a:pPr algn="l" fontAlgn="t"/>
                      <a:r>
                        <a:rPr lang="ja-JP" altLang="en-US" sz="1400" b="0" i="0" u="none" strike="noStrike" dirty="0" smtClean="0">
                          <a:solidFill>
                            <a:srgbClr val="000000"/>
                          </a:solidFill>
                          <a:latin typeface="ＭＳ Ｐ明朝"/>
                        </a:rPr>
                        <a:t>　頻度は打設日毎に最初の○台及び○○ｍ</a:t>
                      </a:r>
                      <a:r>
                        <a:rPr lang="en-US" altLang="ja-JP" sz="1400" b="0" i="0" u="none" strike="noStrike" dirty="0" smtClean="0">
                          <a:solidFill>
                            <a:srgbClr val="000000"/>
                          </a:solidFill>
                          <a:latin typeface="ＭＳ Ｐ明朝"/>
                        </a:rPr>
                        <a:t>3</a:t>
                      </a:r>
                      <a:r>
                        <a:rPr lang="ja-JP" altLang="en-US" sz="1400" b="0" i="0" u="none" strike="noStrike" dirty="0" smtClean="0">
                          <a:solidFill>
                            <a:srgbClr val="000000"/>
                          </a:solidFill>
                          <a:latin typeface="ＭＳ Ｐ明朝"/>
                        </a:rPr>
                        <a:t>毎に１台の割合で測定する。</a:t>
                      </a:r>
                      <a:endParaRPr lang="en-US" altLang="ja-JP" sz="1400" b="0" i="0" u="none" strike="noStrike" dirty="0" smtClean="0">
                        <a:solidFill>
                          <a:srgbClr val="000000"/>
                        </a:solidFill>
                        <a:latin typeface="ＭＳ Ｐ明朝"/>
                      </a:endParaRPr>
                    </a:p>
                    <a:p>
                      <a:pPr algn="l" fontAlgn="t"/>
                      <a:r>
                        <a:rPr lang="ja-JP" altLang="en-US" sz="1400" b="0" i="0" u="none" strike="noStrike" dirty="0" smtClean="0">
                          <a:solidFill>
                            <a:srgbClr val="000000"/>
                          </a:solidFill>
                          <a:latin typeface="ＭＳ Ｐ明朝"/>
                        </a:rPr>
                        <a:t>　打込み</a:t>
                      </a:r>
                      <a:r>
                        <a:rPr lang="ja-JP" altLang="en-US" sz="1400" b="0" i="0" u="none" strike="noStrike" dirty="0" smtClean="0">
                          <a:solidFill>
                            <a:srgbClr val="000000"/>
                          </a:solidFill>
                          <a:latin typeface="ＭＳ Ｐ明朝"/>
                        </a:rPr>
                        <a:t>場所でのスランプを確保することによる品質向上が図られる。</a:t>
                      </a:r>
                      <a:endParaRPr lang="en-US" altLang="ja-JP" sz="1400" b="0" i="0" u="none" strike="noStrike" dirty="0" smtClean="0">
                        <a:solidFill>
                          <a:srgbClr val="000000"/>
                        </a:solidFill>
                        <a:latin typeface="ＭＳ Ｐ明朝"/>
                      </a:endParaRPr>
                    </a:p>
                    <a:p>
                      <a:pPr algn="l" fontAlgn="t"/>
                      <a:r>
                        <a:rPr lang="ja-JP" altLang="en-US" sz="1400" b="0" i="0" u="none" strike="noStrike" dirty="0" smtClean="0">
                          <a:solidFill>
                            <a:srgbClr val="000000"/>
                          </a:solidFill>
                          <a:latin typeface="ＭＳ Ｐ明朝"/>
                        </a:rPr>
                        <a:t>　</a:t>
                      </a:r>
                      <a:endParaRPr lang="ja-JP" altLang="en-US" sz="1400" b="0" i="0" u="none" strike="noStrike" dirty="0">
                        <a:solidFill>
                          <a:srgbClr val="000000"/>
                        </a:solidFill>
                        <a:latin typeface="ＭＳ Ｐ明朝"/>
                      </a:endParaRP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graphicFrame>
        <p:nvGraphicFramePr>
          <p:cNvPr id="6" name="表 5"/>
          <p:cNvGraphicFramePr>
            <a:graphicFrameLocks noGrp="1"/>
          </p:cNvGraphicFramePr>
          <p:nvPr/>
        </p:nvGraphicFramePr>
        <p:xfrm>
          <a:off x="539552" y="1268760"/>
          <a:ext cx="8136904" cy="360040"/>
        </p:xfrm>
        <a:graphic>
          <a:graphicData uri="http://schemas.openxmlformats.org/drawingml/2006/table">
            <a:tbl>
              <a:tblPr/>
              <a:tblGrid>
                <a:gridCol w="824940"/>
                <a:gridCol w="899934"/>
                <a:gridCol w="899934"/>
                <a:gridCol w="5512096"/>
              </a:tblGrid>
              <a:tr h="360040">
                <a:tc>
                  <a:txBody>
                    <a:bodyPr/>
                    <a:lstStyle/>
                    <a:p>
                      <a:pPr algn="ctr" fontAlgn="ctr"/>
                      <a:r>
                        <a:rPr lang="ja-JP" altLang="en-US" sz="1200" b="0" i="0" u="none" strike="noStrike" dirty="0">
                          <a:solidFill>
                            <a:srgbClr val="000000"/>
                          </a:solidFill>
                          <a:latin typeface="ＭＳ Ｐ明朝"/>
                        </a:rPr>
                        <a:t>課題番号</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１</a:t>
                      </a:r>
                      <a:endParaRPr lang="ja-JP" altLang="en-US" sz="1400" b="0" i="0" u="none" strike="noStrike" dirty="0">
                        <a:solidFill>
                          <a:srgbClr val="000000"/>
                        </a:solidFill>
                        <a:latin typeface="ＭＳ Ｐ明朝"/>
                      </a:endParaRP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ＭＳ Ｐ明朝"/>
                        </a:rPr>
                        <a:t>課題名</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「コンクリートの品質確保対策</a:t>
                      </a:r>
                      <a:r>
                        <a:rPr lang="ja-JP" altLang="en-US" sz="1400" b="0" i="0" u="none" strike="noStrike" dirty="0">
                          <a:solidFill>
                            <a:srgbClr val="000000"/>
                          </a:solidFill>
                          <a:latin typeface="ＭＳ Ｐ明朝"/>
                        </a:rPr>
                        <a:t>」</a:t>
                      </a: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正方形/長方形 6"/>
          <p:cNvSpPr/>
          <p:nvPr/>
        </p:nvSpPr>
        <p:spPr>
          <a:xfrm>
            <a:off x="0" y="620688"/>
            <a:ext cx="4644008"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ＭＳ ゴシック" pitchFamily="49" charset="-128"/>
                <a:ea typeface="ＭＳ ゴシック" pitchFamily="49" charset="-128"/>
              </a:rPr>
              <a:t>評価しなかった</a:t>
            </a:r>
            <a:r>
              <a:rPr kumimoji="1" lang="ja-JP" altLang="en-US" sz="1600" b="1" dirty="0" smtClean="0">
                <a:solidFill>
                  <a:schemeClr val="tx1"/>
                </a:solidFill>
                <a:latin typeface="ＭＳ ゴシック" pitchFamily="49" charset="-128"/>
                <a:ea typeface="ＭＳ ゴシック" pitchFamily="49" charset="-128"/>
              </a:rPr>
              <a:t>事例２「</a:t>
            </a:r>
            <a:r>
              <a:rPr kumimoji="1" lang="ja-JP" altLang="en-US" sz="1600" b="1" dirty="0" smtClean="0">
                <a:solidFill>
                  <a:schemeClr val="tx1"/>
                </a:solidFill>
                <a:latin typeface="ＭＳ ゴシック" pitchFamily="49" charset="-128"/>
                <a:ea typeface="ＭＳ ゴシック" pitchFamily="49" charset="-128"/>
              </a:rPr>
              <a:t>具体性なし」</a:t>
            </a:r>
            <a:endParaRPr kumimoji="1" lang="ja-JP" altLang="en-US" sz="1600" b="1" dirty="0">
              <a:solidFill>
                <a:schemeClr val="tx1"/>
              </a:solidFill>
              <a:latin typeface="ＭＳ ゴシック" pitchFamily="49" charset="-128"/>
              <a:ea typeface="ＭＳ ゴシック" pitchFamily="49" charset="-128"/>
            </a:endParaRPr>
          </a:p>
        </p:txBody>
      </p:sp>
      <p:graphicFrame>
        <p:nvGraphicFramePr>
          <p:cNvPr id="8" name="表 7"/>
          <p:cNvGraphicFramePr>
            <a:graphicFrameLocks noGrp="1"/>
          </p:cNvGraphicFramePr>
          <p:nvPr/>
        </p:nvGraphicFramePr>
        <p:xfrm>
          <a:off x="539552" y="4581128"/>
          <a:ext cx="8136904" cy="1944216"/>
        </p:xfrm>
        <a:graphic>
          <a:graphicData uri="http://schemas.openxmlformats.org/drawingml/2006/table">
            <a:tbl>
              <a:tblPr/>
              <a:tblGrid>
                <a:gridCol w="504056"/>
                <a:gridCol w="1656184"/>
                <a:gridCol w="5976664"/>
              </a:tblGrid>
              <a:tr h="304034">
                <a:tc rowSpan="3">
                  <a:txBody>
                    <a:bodyPr/>
                    <a:lstStyle/>
                    <a:p>
                      <a:pPr algn="ctr" fontAlgn="ctr"/>
                      <a:r>
                        <a:rPr lang="zh-TW" altLang="en-US" sz="1200" b="0" i="0" u="none" strike="noStrike" dirty="0">
                          <a:solidFill>
                            <a:srgbClr val="000000"/>
                          </a:solidFill>
                          <a:latin typeface="ＭＳ Ｐ明朝"/>
                        </a:rPr>
                        <a:t>提</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案</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項</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目</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（１）</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200" b="0" i="0" u="none" strike="noStrike" dirty="0">
                          <a:solidFill>
                            <a:srgbClr val="000000"/>
                          </a:solidFill>
                          <a:latin typeface="ＭＳ Ｐ明朝"/>
                        </a:rPr>
                        <a:t>（タイトル）</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latin typeface="ＭＳ Ｐ明朝"/>
                        </a:rPr>
                        <a:t>　</a:t>
                      </a:r>
                      <a:r>
                        <a:rPr lang="ja-JP" altLang="en-US" sz="1400" b="0" i="0" u="none" strike="noStrike" dirty="0" smtClean="0">
                          <a:solidFill>
                            <a:srgbClr val="000000"/>
                          </a:solidFill>
                          <a:latin typeface="ＭＳ Ｐ明朝"/>
                        </a:rPr>
                        <a:t>大型工事用車両通行時の先導車での誘導</a:t>
                      </a:r>
                      <a:endParaRPr lang="en-US" altLang="ja-JP" sz="1400" b="0" i="0" u="none" strike="noStrike" dirty="0" smtClean="0">
                        <a:solidFill>
                          <a:srgbClr val="000000"/>
                        </a:solidFill>
                        <a:latin typeface="ＭＳ Ｐ明朝"/>
                      </a:endParaRP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034">
                <a:tc vMerge="1">
                  <a:txBody>
                    <a:bodyPr/>
                    <a:lstStyle/>
                    <a:p>
                      <a:endParaRPr kumimoji="1" lang="ja-JP" altLang="en-US"/>
                    </a:p>
                  </a:txBody>
                  <a:tcPr/>
                </a:tc>
                <a:tc>
                  <a:txBody>
                    <a:bodyPr/>
                    <a:lstStyle/>
                    <a:p>
                      <a:pPr algn="dist" fontAlgn="ctr"/>
                      <a:r>
                        <a:rPr lang="ja-JP" altLang="en-US" sz="1200" b="0" i="0" u="none" strike="noStrike" dirty="0">
                          <a:solidFill>
                            <a:srgbClr val="000000"/>
                          </a:solidFill>
                          <a:latin typeface="ＭＳ Ｐ明朝"/>
                        </a:rPr>
                        <a:t>（具体的な内容・説明等）</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dirty="0">
                          <a:solidFill>
                            <a:srgbClr val="000000"/>
                          </a:solidFill>
                          <a:latin typeface="ＭＳ Ｐ明朝"/>
                        </a:rPr>
                        <a:t>　</a:t>
                      </a: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336148">
                <a:tc vMerge="1">
                  <a:txBody>
                    <a:bodyPr/>
                    <a:lstStyle/>
                    <a:p>
                      <a:endParaRPr kumimoji="1" lang="ja-JP" altLang="en-US"/>
                    </a:p>
                  </a:txBody>
                  <a:tcPr/>
                </a:tc>
                <a:tc gridSpan="2">
                  <a:txBody>
                    <a:bodyPr/>
                    <a:lstStyle/>
                    <a:p>
                      <a:pPr algn="l" fontAlgn="t"/>
                      <a:r>
                        <a:rPr lang="ja-JP" altLang="en-US" sz="700" b="0" i="0" u="none" strike="noStrike" dirty="0" smtClean="0">
                          <a:solidFill>
                            <a:srgbClr val="000000"/>
                          </a:solidFill>
                          <a:latin typeface="ＭＳ Ｐ明朝"/>
                        </a:rPr>
                        <a:t>　　</a:t>
                      </a:r>
                      <a:r>
                        <a:rPr lang="ja-JP" altLang="en-US" sz="1400" b="0" i="0" u="none" strike="noStrike" dirty="0" smtClean="0">
                          <a:solidFill>
                            <a:srgbClr val="000000"/>
                          </a:solidFill>
                          <a:latin typeface="ＭＳ Ｐ明朝"/>
                        </a:rPr>
                        <a:t>大型工事用車両通行時には、</a:t>
                      </a:r>
                      <a:r>
                        <a:rPr lang="ja-JP" altLang="en-US" sz="1400" b="0" i="0" u="none" strike="noStrike" dirty="0" smtClean="0">
                          <a:solidFill>
                            <a:srgbClr val="0000FF"/>
                          </a:solidFill>
                          <a:latin typeface="ＭＳ Ｐ明朝"/>
                        </a:rPr>
                        <a:t>先導車によって</a:t>
                      </a:r>
                      <a:r>
                        <a:rPr lang="ja-JP" altLang="en-US" sz="1400" b="0" i="0" u="none" strike="noStrike" dirty="0" smtClean="0">
                          <a:solidFill>
                            <a:srgbClr val="000000"/>
                          </a:solidFill>
                          <a:latin typeface="ＭＳ Ｐ明朝"/>
                        </a:rPr>
                        <a:t>他の工事車両や一般車両が通行していないかを確認し、その後大型工事車両を誘導する。</a:t>
                      </a:r>
                      <a:endParaRPr lang="en-US" altLang="ja-JP" sz="1400" b="0" i="0" u="none" strike="noStrike" dirty="0" smtClean="0">
                        <a:solidFill>
                          <a:srgbClr val="000000"/>
                        </a:solidFill>
                        <a:latin typeface="ＭＳ Ｐ明朝"/>
                      </a:endParaRPr>
                    </a:p>
                    <a:p>
                      <a:pPr algn="l" fontAlgn="t"/>
                      <a:r>
                        <a:rPr lang="ja-JP" altLang="en-US" sz="1400" b="0" i="0" u="none" strike="noStrike" dirty="0" smtClean="0">
                          <a:solidFill>
                            <a:srgbClr val="000000"/>
                          </a:solidFill>
                          <a:latin typeface="ＭＳ Ｐ明朝"/>
                        </a:rPr>
                        <a:t>　これにより、大型工事用車両通行時の離合の発生を防ぎ、スムーズな通行および地域住民の安全を確保することができる。</a:t>
                      </a:r>
                      <a:endParaRPr lang="en-US" altLang="ja-JP" sz="1400" b="0" i="0" u="none" strike="noStrike" dirty="0" smtClean="0">
                        <a:solidFill>
                          <a:srgbClr val="000000"/>
                        </a:solidFill>
                        <a:latin typeface="ＭＳ Ｐ明朝"/>
                      </a:endParaRPr>
                    </a:p>
                    <a:p>
                      <a:pPr algn="l" fontAlgn="t"/>
                      <a:r>
                        <a:rPr lang="ja-JP" altLang="en-US" sz="1400" b="0" i="0" u="none" strike="noStrike" dirty="0" smtClean="0">
                          <a:solidFill>
                            <a:srgbClr val="000000"/>
                          </a:solidFill>
                          <a:latin typeface="ＭＳ Ｐ明朝"/>
                        </a:rPr>
                        <a:t>　</a:t>
                      </a:r>
                      <a:endParaRPr lang="ja-JP" altLang="en-US" sz="1400" b="0" i="0" u="none" strike="noStrike" dirty="0">
                        <a:solidFill>
                          <a:srgbClr val="000000"/>
                        </a:solidFill>
                        <a:latin typeface="ＭＳ Ｐ明朝"/>
                      </a:endParaRP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graphicFrame>
        <p:nvGraphicFramePr>
          <p:cNvPr id="9" name="表 8"/>
          <p:cNvGraphicFramePr>
            <a:graphicFrameLocks noGrp="1"/>
          </p:cNvGraphicFramePr>
          <p:nvPr/>
        </p:nvGraphicFramePr>
        <p:xfrm>
          <a:off x="539552" y="4077072"/>
          <a:ext cx="8136904" cy="360040"/>
        </p:xfrm>
        <a:graphic>
          <a:graphicData uri="http://schemas.openxmlformats.org/drawingml/2006/table">
            <a:tbl>
              <a:tblPr/>
              <a:tblGrid>
                <a:gridCol w="824940"/>
                <a:gridCol w="899934"/>
                <a:gridCol w="899934"/>
                <a:gridCol w="5512096"/>
              </a:tblGrid>
              <a:tr h="360040">
                <a:tc>
                  <a:txBody>
                    <a:bodyPr/>
                    <a:lstStyle/>
                    <a:p>
                      <a:pPr algn="ctr" fontAlgn="ctr"/>
                      <a:r>
                        <a:rPr lang="ja-JP" altLang="en-US" sz="1200" b="0" i="0" u="none" strike="noStrike" dirty="0">
                          <a:solidFill>
                            <a:srgbClr val="000000"/>
                          </a:solidFill>
                          <a:latin typeface="ＭＳ Ｐ明朝"/>
                        </a:rPr>
                        <a:t>課題番号</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１</a:t>
                      </a:r>
                      <a:endParaRPr lang="ja-JP" altLang="en-US" sz="1400" b="0" i="0" u="none" strike="noStrike" dirty="0">
                        <a:solidFill>
                          <a:srgbClr val="000000"/>
                        </a:solidFill>
                        <a:latin typeface="ＭＳ Ｐ明朝"/>
                      </a:endParaRP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ＭＳ Ｐ明朝"/>
                        </a:rPr>
                        <a:t>課題名</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「工事用車両通行時における地域住民に対する安全対策</a:t>
                      </a:r>
                      <a:r>
                        <a:rPr lang="ja-JP" altLang="en-US" sz="1400" b="0" i="0" u="none" strike="noStrike" dirty="0">
                          <a:solidFill>
                            <a:srgbClr val="000000"/>
                          </a:solidFill>
                          <a:latin typeface="ＭＳ Ｐ明朝"/>
                        </a:rPr>
                        <a:t>」</a:t>
                      </a: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620688"/>
            <a:ext cx="442798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ＭＳ ゴシック" pitchFamily="49" charset="-128"/>
                <a:ea typeface="ＭＳ ゴシック" pitchFamily="49" charset="-128"/>
              </a:rPr>
              <a:t>評価しなかった</a:t>
            </a:r>
            <a:r>
              <a:rPr kumimoji="1" lang="ja-JP" altLang="en-US" sz="1600" b="1" dirty="0" smtClean="0">
                <a:solidFill>
                  <a:schemeClr val="tx1"/>
                </a:solidFill>
                <a:latin typeface="ＭＳ ゴシック" pitchFamily="49" charset="-128"/>
                <a:ea typeface="ＭＳ ゴシック" pitchFamily="49" charset="-128"/>
              </a:rPr>
              <a:t>事例３「</a:t>
            </a:r>
            <a:r>
              <a:rPr kumimoji="1" lang="ja-JP" altLang="en-US" sz="1600" b="1" dirty="0" smtClean="0">
                <a:solidFill>
                  <a:schemeClr val="tx1"/>
                </a:solidFill>
                <a:latin typeface="ＭＳ ゴシック" pitchFamily="49" charset="-128"/>
                <a:ea typeface="ＭＳ ゴシック" pitchFamily="49" charset="-128"/>
              </a:rPr>
              <a:t>効果不明」</a:t>
            </a:r>
            <a:endParaRPr kumimoji="1" lang="ja-JP" altLang="en-US" sz="1600" b="1" dirty="0">
              <a:solidFill>
                <a:schemeClr val="tx1"/>
              </a:solidFill>
              <a:latin typeface="ＭＳ ゴシック" pitchFamily="49" charset="-128"/>
              <a:ea typeface="ＭＳ ゴシック" pitchFamily="49" charset="-128"/>
            </a:endParaRPr>
          </a:p>
        </p:txBody>
      </p:sp>
      <p:graphicFrame>
        <p:nvGraphicFramePr>
          <p:cNvPr id="5" name="表 4"/>
          <p:cNvGraphicFramePr>
            <a:graphicFrameLocks noGrp="1"/>
          </p:cNvGraphicFramePr>
          <p:nvPr/>
        </p:nvGraphicFramePr>
        <p:xfrm>
          <a:off x="539552" y="1772816"/>
          <a:ext cx="8136904" cy="1944216"/>
        </p:xfrm>
        <a:graphic>
          <a:graphicData uri="http://schemas.openxmlformats.org/drawingml/2006/table">
            <a:tbl>
              <a:tblPr/>
              <a:tblGrid>
                <a:gridCol w="504056"/>
                <a:gridCol w="1656184"/>
                <a:gridCol w="5976664"/>
              </a:tblGrid>
              <a:tr h="304034">
                <a:tc rowSpan="3">
                  <a:txBody>
                    <a:bodyPr/>
                    <a:lstStyle/>
                    <a:p>
                      <a:pPr algn="ctr" fontAlgn="ctr"/>
                      <a:r>
                        <a:rPr lang="zh-TW" altLang="en-US" sz="1200" b="0" i="0" u="none" strike="noStrike" dirty="0">
                          <a:solidFill>
                            <a:srgbClr val="000000"/>
                          </a:solidFill>
                          <a:latin typeface="ＭＳ Ｐ明朝"/>
                        </a:rPr>
                        <a:t>提</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案</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項</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目</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（１）</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200" b="0" i="0" u="none" strike="noStrike" dirty="0">
                          <a:solidFill>
                            <a:srgbClr val="000000"/>
                          </a:solidFill>
                          <a:latin typeface="ＭＳ Ｐ明朝"/>
                        </a:rPr>
                        <a:t>（タイトル）</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latin typeface="ＭＳ Ｐ明朝"/>
                        </a:rPr>
                        <a:t>　</a:t>
                      </a:r>
                      <a:r>
                        <a:rPr lang="ja-JP" altLang="en-US" sz="1400" b="0" i="0" u="none" strike="noStrike" dirty="0" smtClean="0">
                          <a:solidFill>
                            <a:srgbClr val="000000"/>
                          </a:solidFill>
                          <a:latin typeface="ＭＳ Ｐ明朝"/>
                        </a:rPr>
                        <a:t>高性能伸縮低減剤塗布によるコンクリートの乾燥収縮ひび割れ抑制</a:t>
                      </a:r>
                      <a:endParaRPr lang="en-US" altLang="ja-JP" sz="1400" b="0" i="0" u="none" strike="noStrike" dirty="0" smtClean="0">
                        <a:solidFill>
                          <a:srgbClr val="000000"/>
                        </a:solidFill>
                        <a:latin typeface="ＭＳ Ｐ明朝"/>
                      </a:endParaRP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034">
                <a:tc vMerge="1">
                  <a:txBody>
                    <a:bodyPr/>
                    <a:lstStyle/>
                    <a:p>
                      <a:endParaRPr kumimoji="1" lang="ja-JP" altLang="en-US"/>
                    </a:p>
                  </a:txBody>
                  <a:tcPr/>
                </a:tc>
                <a:tc>
                  <a:txBody>
                    <a:bodyPr/>
                    <a:lstStyle/>
                    <a:p>
                      <a:pPr algn="dist" fontAlgn="ctr"/>
                      <a:r>
                        <a:rPr lang="ja-JP" altLang="en-US" sz="1200" b="0" i="0" u="none" strike="noStrike" dirty="0">
                          <a:solidFill>
                            <a:srgbClr val="000000"/>
                          </a:solidFill>
                          <a:latin typeface="ＭＳ Ｐ明朝"/>
                        </a:rPr>
                        <a:t>（具体的な内容・説明等）</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a:solidFill>
                            <a:srgbClr val="000000"/>
                          </a:solidFill>
                          <a:latin typeface="ＭＳ Ｐ明朝"/>
                        </a:rPr>
                        <a:t>　</a:t>
                      </a: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336148">
                <a:tc vMerge="1">
                  <a:txBody>
                    <a:bodyPr/>
                    <a:lstStyle/>
                    <a:p>
                      <a:endParaRPr kumimoji="1" lang="ja-JP" altLang="en-US"/>
                    </a:p>
                  </a:txBody>
                  <a:tcPr/>
                </a:tc>
                <a:tc gridSpan="2">
                  <a:txBody>
                    <a:bodyPr/>
                    <a:lstStyle/>
                    <a:p>
                      <a:pPr algn="l" fontAlgn="t"/>
                      <a:r>
                        <a:rPr lang="ja-JP" altLang="en-US" sz="700" b="0" i="0" u="none" strike="noStrike" dirty="0" smtClean="0">
                          <a:solidFill>
                            <a:srgbClr val="000000"/>
                          </a:solidFill>
                          <a:latin typeface="ＭＳ Ｐ明朝"/>
                        </a:rPr>
                        <a:t>　　</a:t>
                      </a:r>
                      <a:r>
                        <a:rPr lang="ja-JP" altLang="en-US" sz="1400" b="0" i="0" u="none" strike="noStrike" dirty="0" smtClean="0">
                          <a:solidFill>
                            <a:srgbClr val="000000"/>
                          </a:solidFill>
                          <a:latin typeface="ＭＳ Ｐ明朝"/>
                        </a:rPr>
                        <a:t>ケーソンは鉛直面の表面積が大きいことから、脱枠後は急激に水分が蒸発し、コンクリート内外で収縮差が生じ、乾燥収縮ひび割れの発生が懸念されます。ケーソンは壁厚が薄いため乾燥収縮量が大きく進行度は早くなることから、表面を改質し、表層部の収縮量を材齢２８日で約１９％低減させ、乾燥収縮ひび割れの発生を抑制するため、</a:t>
                      </a:r>
                      <a:r>
                        <a:rPr lang="ja-JP" altLang="en-US" sz="1400" b="0" i="0" u="none" strike="noStrike" dirty="0" smtClean="0">
                          <a:solidFill>
                            <a:srgbClr val="0000FF"/>
                          </a:solidFill>
                          <a:latin typeface="ＭＳ Ｐ明朝"/>
                        </a:rPr>
                        <a:t>脱枠後の鉛直面</a:t>
                      </a:r>
                      <a:r>
                        <a:rPr lang="en-US" altLang="ja-JP" sz="1400" b="0" i="0" u="none" strike="noStrike" dirty="0" smtClean="0">
                          <a:solidFill>
                            <a:srgbClr val="0000FF"/>
                          </a:solidFill>
                          <a:latin typeface="ＭＳ Ｐ明朝"/>
                        </a:rPr>
                        <a:t>(</a:t>
                      </a:r>
                      <a:r>
                        <a:rPr lang="ja-JP" altLang="en-US" sz="1400" b="0" i="0" u="none" strike="noStrike" dirty="0" smtClean="0">
                          <a:solidFill>
                            <a:srgbClr val="0000FF"/>
                          </a:solidFill>
                          <a:latin typeface="ＭＳ Ｐ明朝"/>
                        </a:rPr>
                        <a:t>００００ｍ２</a:t>
                      </a:r>
                      <a:r>
                        <a:rPr lang="en-US" altLang="ja-JP" sz="1400" b="0" i="0" u="none" strike="noStrike" dirty="0" smtClean="0">
                          <a:solidFill>
                            <a:srgbClr val="0000FF"/>
                          </a:solidFill>
                          <a:latin typeface="ＭＳ Ｐ明朝"/>
                        </a:rPr>
                        <a:t>)</a:t>
                      </a:r>
                      <a:r>
                        <a:rPr lang="ja-JP" altLang="en-US" sz="1400" b="0" i="0" u="none" strike="noStrike" dirty="0" smtClean="0">
                          <a:solidFill>
                            <a:srgbClr val="000000"/>
                          </a:solidFill>
                          <a:latin typeface="ＭＳ Ｐ明朝"/>
                        </a:rPr>
                        <a:t>に高性能収縮低減剤「○○○○○○」</a:t>
                      </a:r>
                      <a:r>
                        <a:rPr lang="en-US" altLang="ja-JP" sz="1400" b="0" i="0" u="none" strike="noStrike" dirty="0" smtClean="0">
                          <a:solidFill>
                            <a:srgbClr val="000000"/>
                          </a:solidFill>
                          <a:latin typeface="ＭＳ Ｐ明朝"/>
                        </a:rPr>
                        <a:t>(NETIS:</a:t>
                      </a:r>
                      <a:r>
                        <a:rPr lang="ja-JP" altLang="en-US" sz="1400" b="0" i="0" u="none" strike="noStrike" dirty="0" smtClean="0">
                          <a:solidFill>
                            <a:srgbClr val="000000"/>
                          </a:solidFill>
                          <a:latin typeface="ＭＳ Ｐ明朝"/>
                        </a:rPr>
                        <a:t>・・・・・</a:t>
                      </a:r>
                      <a:r>
                        <a:rPr lang="en-US" altLang="ja-JP" sz="1400" b="0" i="0" u="none" strike="noStrike" dirty="0" smtClean="0">
                          <a:solidFill>
                            <a:srgbClr val="000000"/>
                          </a:solidFill>
                          <a:latin typeface="ＭＳ Ｐ明朝"/>
                        </a:rPr>
                        <a:t>)</a:t>
                      </a:r>
                      <a:r>
                        <a:rPr lang="ja-JP" altLang="en-US" sz="1400" b="0" i="0" u="none" strike="noStrike" dirty="0" smtClean="0">
                          <a:solidFill>
                            <a:srgbClr val="000000"/>
                          </a:solidFill>
                          <a:latin typeface="ＭＳ Ｐ明朝"/>
                        </a:rPr>
                        <a:t>を</a:t>
                      </a:r>
                      <a:r>
                        <a:rPr lang="en-US" altLang="ja-JP" sz="1400" b="0" i="0" u="none" strike="noStrike" dirty="0" smtClean="0">
                          <a:solidFill>
                            <a:srgbClr val="000000"/>
                          </a:solidFill>
                          <a:latin typeface="ＭＳ Ｐ明朝"/>
                        </a:rPr>
                        <a:t>000/</a:t>
                      </a:r>
                      <a:r>
                        <a:rPr lang="ja-JP" altLang="en-US" sz="1400" b="0" i="0" u="none" strike="noStrike" dirty="0" err="1" smtClean="0">
                          <a:solidFill>
                            <a:srgbClr val="000000"/>
                          </a:solidFill>
                          <a:latin typeface="ＭＳ Ｐ明朝"/>
                        </a:rPr>
                        <a:t>ｍ</a:t>
                      </a:r>
                      <a:r>
                        <a:rPr lang="en-US" altLang="ja-JP" sz="1400" b="0" i="0" u="none" strike="noStrike" dirty="0" smtClean="0">
                          <a:solidFill>
                            <a:srgbClr val="000000"/>
                          </a:solidFill>
                          <a:latin typeface="ＭＳ Ｐ明朝"/>
                        </a:rPr>
                        <a:t>2</a:t>
                      </a:r>
                      <a:r>
                        <a:rPr lang="ja-JP" altLang="en-US" sz="1400" b="0" i="0" u="none" strike="noStrike" dirty="0" smtClean="0">
                          <a:solidFill>
                            <a:srgbClr val="000000"/>
                          </a:solidFill>
                          <a:latin typeface="ＭＳ Ｐ明朝"/>
                        </a:rPr>
                        <a:t>塗布します。</a:t>
                      </a:r>
                      <a:endParaRPr lang="en-US" altLang="ja-JP" sz="1400" b="0" i="0" u="none" strike="noStrike" dirty="0" smtClean="0">
                        <a:solidFill>
                          <a:srgbClr val="000000"/>
                        </a:solidFill>
                        <a:latin typeface="ＭＳ Ｐ明朝"/>
                      </a:endParaRPr>
                    </a:p>
                    <a:p>
                      <a:pPr algn="l" fontAlgn="t"/>
                      <a:r>
                        <a:rPr lang="ja-JP" altLang="en-US" sz="1400" b="0" i="0" u="none" strike="noStrike" dirty="0" smtClean="0">
                          <a:solidFill>
                            <a:srgbClr val="000000"/>
                          </a:solidFill>
                          <a:latin typeface="ＭＳ Ｐ明朝"/>
                        </a:rPr>
                        <a:t>　</a:t>
                      </a:r>
                      <a:endParaRPr lang="ja-JP" altLang="en-US" sz="1400" b="0" i="0" u="none" strike="noStrike" dirty="0">
                        <a:solidFill>
                          <a:srgbClr val="000000"/>
                        </a:solidFill>
                        <a:latin typeface="ＭＳ Ｐ明朝"/>
                      </a:endParaRP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graphicFrame>
        <p:nvGraphicFramePr>
          <p:cNvPr id="6" name="表 5"/>
          <p:cNvGraphicFramePr>
            <a:graphicFrameLocks noGrp="1"/>
          </p:cNvGraphicFramePr>
          <p:nvPr/>
        </p:nvGraphicFramePr>
        <p:xfrm>
          <a:off x="539552" y="1268760"/>
          <a:ext cx="8136904" cy="360040"/>
        </p:xfrm>
        <a:graphic>
          <a:graphicData uri="http://schemas.openxmlformats.org/drawingml/2006/table">
            <a:tbl>
              <a:tblPr/>
              <a:tblGrid>
                <a:gridCol w="824940"/>
                <a:gridCol w="899934"/>
                <a:gridCol w="899934"/>
                <a:gridCol w="5512096"/>
              </a:tblGrid>
              <a:tr h="360040">
                <a:tc>
                  <a:txBody>
                    <a:bodyPr/>
                    <a:lstStyle/>
                    <a:p>
                      <a:pPr algn="ctr" fontAlgn="ctr"/>
                      <a:r>
                        <a:rPr lang="ja-JP" altLang="en-US" sz="1200" b="0" i="0" u="none" strike="noStrike" dirty="0">
                          <a:solidFill>
                            <a:srgbClr val="000000"/>
                          </a:solidFill>
                          <a:latin typeface="ＭＳ Ｐ明朝"/>
                        </a:rPr>
                        <a:t>課題番号</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１</a:t>
                      </a:r>
                      <a:endParaRPr lang="ja-JP" altLang="en-US" sz="1400" b="0" i="0" u="none" strike="noStrike" dirty="0">
                        <a:solidFill>
                          <a:srgbClr val="000000"/>
                        </a:solidFill>
                        <a:latin typeface="ＭＳ Ｐ明朝"/>
                      </a:endParaRP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ＭＳ Ｐ明朝"/>
                        </a:rPr>
                        <a:t>課題名</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「コンクリートの品質確保対策</a:t>
                      </a:r>
                      <a:r>
                        <a:rPr lang="ja-JP" altLang="en-US" sz="1400" b="0" i="0" u="none" strike="noStrike" dirty="0">
                          <a:solidFill>
                            <a:srgbClr val="000000"/>
                          </a:solidFill>
                          <a:latin typeface="ＭＳ Ｐ明朝"/>
                        </a:rPr>
                        <a:t>」</a:t>
                      </a: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7" name="表 6"/>
          <p:cNvGraphicFramePr>
            <a:graphicFrameLocks noGrp="1"/>
          </p:cNvGraphicFramePr>
          <p:nvPr/>
        </p:nvGraphicFramePr>
        <p:xfrm>
          <a:off x="539552" y="4581128"/>
          <a:ext cx="8136904" cy="1944216"/>
        </p:xfrm>
        <a:graphic>
          <a:graphicData uri="http://schemas.openxmlformats.org/drawingml/2006/table">
            <a:tbl>
              <a:tblPr/>
              <a:tblGrid>
                <a:gridCol w="504056"/>
                <a:gridCol w="1656184"/>
                <a:gridCol w="5976664"/>
              </a:tblGrid>
              <a:tr h="304034">
                <a:tc rowSpan="3">
                  <a:txBody>
                    <a:bodyPr/>
                    <a:lstStyle/>
                    <a:p>
                      <a:pPr algn="ctr" fontAlgn="ctr"/>
                      <a:r>
                        <a:rPr lang="zh-TW" altLang="en-US" sz="1200" b="0" i="0" u="none" strike="noStrike" dirty="0">
                          <a:solidFill>
                            <a:srgbClr val="000000"/>
                          </a:solidFill>
                          <a:latin typeface="ＭＳ Ｐ明朝"/>
                        </a:rPr>
                        <a:t>提</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案</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項</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目</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（１）</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200" b="0" i="0" u="none" strike="noStrike" dirty="0">
                          <a:solidFill>
                            <a:srgbClr val="000000"/>
                          </a:solidFill>
                          <a:latin typeface="ＭＳ Ｐ明朝"/>
                        </a:rPr>
                        <a:t>（タイトル）</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latin typeface="ＭＳ Ｐ明朝"/>
                        </a:rPr>
                        <a:t>　</a:t>
                      </a:r>
                      <a:r>
                        <a:rPr lang="ja-JP" altLang="en-US" sz="1400" b="0" i="0" u="none" strike="noStrike" dirty="0" smtClean="0">
                          <a:solidFill>
                            <a:srgbClr val="000000"/>
                          </a:solidFill>
                          <a:latin typeface="ＭＳ Ｐ明朝"/>
                        </a:rPr>
                        <a:t>寒冷時対策としてジェットヒーターで給熱し・・・・・・・・・坑内環境変化を防ぐ</a:t>
                      </a:r>
                      <a:endParaRPr lang="en-US" altLang="ja-JP" sz="1400" b="0" i="0" u="none" strike="noStrike" dirty="0" smtClean="0">
                        <a:solidFill>
                          <a:srgbClr val="000000"/>
                        </a:solidFill>
                        <a:latin typeface="ＭＳ Ｐ明朝"/>
                      </a:endParaRP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034">
                <a:tc vMerge="1">
                  <a:txBody>
                    <a:bodyPr/>
                    <a:lstStyle/>
                    <a:p>
                      <a:endParaRPr kumimoji="1" lang="ja-JP" altLang="en-US"/>
                    </a:p>
                  </a:txBody>
                  <a:tcPr/>
                </a:tc>
                <a:tc>
                  <a:txBody>
                    <a:bodyPr/>
                    <a:lstStyle/>
                    <a:p>
                      <a:pPr algn="dist" fontAlgn="ctr"/>
                      <a:r>
                        <a:rPr lang="ja-JP" altLang="en-US" sz="1200" b="0" i="0" u="none" strike="noStrike" dirty="0">
                          <a:solidFill>
                            <a:srgbClr val="000000"/>
                          </a:solidFill>
                          <a:latin typeface="ＭＳ Ｐ明朝"/>
                        </a:rPr>
                        <a:t>（具体的な内容・説明等）</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dirty="0">
                          <a:solidFill>
                            <a:srgbClr val="000000"/>
                          </a:solidFill>
                          <a:latin typeface="ＭＳ Ｐ明朝"/>
                        </a:rPr>
                        <a:t>　</a:t>
                      </a: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336148">
                <a:tc vMerge="1">
                  <a:txBody>
                    <a:bodyPr/>
                    <a:lstStyle/>
                    <a:p>
                      <a:endParaRPr kumimoji="1" lang="ja-JP" altLang="en-US"/>
                    </a:p>
                  </a:txBody>
                  <a:tcPr/>
                </a:tc>
                <a:tc gridSpan="2">
                  <a:txBody>
                    <a:bodyPr/>
                    <a:lstStyle/>
                    <a:p>
                      <a:pPr algn="l" fontAlgn="t"/>
                      <a:r>
                        <a:rPr lang="ja-JP" altLang="en-US" sz="700" b="0" i="0" u="none" strike="noStrike" dirty="0" smtClean="0">
                          <a:solidFill>
                            <a:srgbClr val="000000"/>
                          </a:solidFill>
                          <a:latin typeface="ＭＳ Ｐ明朝"/>
                        </a:rPr>
                        <a:t>　　</a:t>
                      </a:r>
                      <a:r>
                        <a:rPr lang="ja-JP" altLang="en-US" sz="1400" b="0" i="0" u="none" strike="noStrike" dirty="0" smtClean="0">
                          <a:solidFill>
                            <a:srgbClr val="000000"/>
                          </a:solidFill>
                          <a:latin typeface="ＭＳ Ｐ明朝"/>
                        </a:rPr>
                        <a:t>気温の低下により硬化中のコンクリートの</a:t>
                      </a:r>
                      <a:r>
                        <a:rPr lang="ja-JP" altLang="en-US" sz="1400" b="0" i="0" u="none" strike="noStrike" dirty="0" smtClean="0">
                          <a:solidFill>
                            <a:srgbClr val="0000FF"/>
                          </a:solidFill>
                          <a:latin typeface="ＭＳ Ｐ明朝"/>
                        </a:rPr>
                        <a:t>熱量損失及び凍結を受け硬化不良を受けた場合、ﾚｲﾀﾝｽとなって粉塵する</a:t>
                      </a:r>
                      <a:r>
                        <a:rPr lang="ja-JP" altLang="en-US" sz="1400" b="0" i="0" u="none" strike="noStrike" dirty="0" smtClean="0">
                          <a:solidFill>
                            <a:srgbClr val="000000"/>
                          </a:solidFill>
                          <a:latin typeface="ＭＳ Ｐ明朝"/>
                        </a:rPr>
                        <a:t>ため、ジェットヒーターにてトンネル内温度を保ちます。</a:t>
                      </a:r>
                      <a:r>
                        <a:rPr lang="en-US" altLang="ja-JP" sz="1400" b="0" i="0" u="none" strike="noStrike" dirty="0" smtClean="0">
                          <a:solidFill>
                            <a:srgbClr val="000000"/>
                          </a:solidFill>
                          <a:latin typeface="ＭＳ Ｐ明朝"/>
                        </a:rPr>
                        <a:t>(</a:t>
                      </a:r>
                      <a:r>
                        <a:rPr lang="ja-JP" altLang="en-US" sz="1400" b="0" i="0" u="none" strike="noStrike" dirty="0" smtClean="0">
                          <a:solidFill>
                            <a:srgbClr val="000000"/>
                          </a:solidFill>
                          <a:latin typeface="ＭＳ Ｐ明朝"/>
                        </a:rPr>
                        <a:t>トンネル内温度○</a:t>
                      </a:r>
                      <a:r>
                        <a:rPr lang="en-US" altLang="ja-JP" sz="1400" b="0" i="0" u="none" strike="noStrike" dirty="0" smtClean="0">
                          <a:solidFill>
                            <a:srgbClr val="000000"/>
                          </a:solidFill>
                          <a:latin typeface="ＭＳ Ｐ明朝"/>
                        </a:rPr>
                        <a:t>°</a:t>
                      </a:r>
                      <a:r>
                        <a:rPr lang="ja-JP" altLang="en-US" sz="1400" b="0" i="0" u="none" strike="noStrike" dirty="0" smtClean="0">
                          <a:solidFill>
                            <a:srgbClr val="000000"/>
                          </a:solidFill>
                          <a:latin typeface="ＭＳ Ｐ明朝"/>
                        </a:rPr>
                        <a:t>以下で対策実施・・・・・・・・・・・・・・・・・・・・・・圧縮強度○○、曲げ強度○○になるまで凍結しないよう保護。</a:t>
                      </a:r>
                      <a:r>
                        <a:rPr lang="en-US" altLang="ja-JP" sz="1400" b="0" i="0" u="none" strike="noStrike" dirty="0" smtClean="0">
                          <a:solidFill>
                            <a:srgbClr val="000000"/>
                          </a:solidFill>
                          <a:latin typeface="ＭＳ Ｐ明朝"/>
                        </a:rPr>
                        <a:t>)</a:t>
                      </a:r>
                      <a:endParaRPr lang="en-US" altLang="ja-JP" sz="1400" b="0" i="0" u="none" strike="noStrike" dirty="0" smtClean="0">
                        <a:solidFill>
                          <a:srgbClr val="000000"/>
                        </a:solidFill>
                        <a:latin typeface="ＭＳ Ｐ明朝"/>
                      </a:endParaRPr>
                    </a:p>
                    <a:p>
                      <a:pPr algn="l" fontAlgn="t"/>
                      <a:r>
                        <a:rPr lang="ja-JP" altLang="en-US" sz="1400" b="0" i="0" u="none" strike="noStrike" dirty="0" smtClean="0">
                          <a:solidFill>
                            <a:srgbClr val="000000"/>
                          </a:solidFill>
                          <a:latin typeface="ＭＳ Ｐ明朝"/>
                        </a:rPr>
                        <a:t>　</a:t>
                      </a:r>
                      <a:endParaRPr lang="ja-JP" altLang="en-US" sz="1400" b="0" i="0" u="none" strike="noStrike" dirty="0">
                        <a:solidFill>
                          <a:srgbClr val="000000"/>
                        </a:solidFill>
                        <a:latin typeface="ＭＳ Ｐ明朝"/>
                      </a:endParaRP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graphicFrame>
        <p:nvGraphicFramePr>
          <p:cNvPr id="8" name="表 7"/>
          <p:cNvGraphicFramePr>
            <a:graphicFrameLocks noGrp="1"/>
          </p:cNvGraphicFramePr>
          <p:nvPr/>
        </p:nvGraphicFramePr>
        <p:xfrm>
          <a:off x="539552" y="4077072"/>
          <a:ext cx="8136904" cy="360040"/>
        </p:xfrm>
        <a:graphic>
          <a:graphicData uri="http://schemas.openxmlformats.org/drawingml/2006/table">
            <a:tbl>
              <a:tblPr/>
              <a:tblGrid>
                <a:gridCol w="824940"/>
                <a:gridCol w="899934"/>
                <a:gridCol w="899934"/>
                <a:gridCol w="5512096"/>
              </a:tblGrid>
              <a:tr h="360040">
                <a:tc>
                  <a:txBody>
                    <a:bodyPr/>
                    <a:lstStyle/>
                    <a:p>
                      <a:pPr algn="ctr" fontAlgn="ctr"/>
                      <a:r>
                        <a:rPr lang="ja-JP" altLang="en-US" sz="1200" b="0" i="0" u="none" strike="noStrike" dirty="0">
                          <a:solidFill>
                            <a:srgbClr val="000000"/>
                          </a:solidFill>
                          <a:latin typeface="ＭＳ Ｐ明朝"/>
                        </a:rPr>
                        <a:t>課題番号</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１</a:t>
                      </a:r>
                      <a:endParaRPr lang="ja-JP" altLang="en-US" sz="1400" b="0" i="0" u="none" strike="noStrike" dirty="0">
                        <a:solidFill>
                          <a:srgbClr val="000000"/>
                        </a:solidFill>
                        <a:latin typeface="ＭＳ Ｐ明朝"/>
                      </a:endParaRP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ＭＳ Ｐ明朝"/>
                        </a:rPr>
                        <a:t>課題名</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「コンクリート舗装の供用初期の粉塵抑制対策」</a:t>
                      </a:r>
                      <a:endParaRPr lang="ja-JP" altLang="en-US" sz="1400" b="0" i="0" u="none" strike="noStrike" dirty="0">
                        <a:solidFill>
                          <a:srgbClr val="000000"/>
                        </a:solidFill>
                        <a:latin typeface="ＭＳ Ｐ明朝"/>
                      </a:endParaRP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620688"/>
            <a:ext cx="4211960"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ＭＳ ゴシック" pitchFamily="49" charset="-128"/>
                <a:ea typeface="ＭＳ ゴシック" pitchFamily="49" charset="-128"/>
              </a:rPr>
              <a:t>評価しなかった</a:t>
            </a:r>
            <a:r>
              <a:rPr kumimoji="1" lang="ja-JP" altLang="en-US" sz="1600" b="1" dirty="0" smtClean="0">
                <a:solidFill>
                  <a:schemeClr val="tx1"/>
                </a:solidFill>
                <a:latin typeface="ＭＳ ゴシック" pitchFamily="49" charset="-128"/>
                <a:ea typeface="ＭＳ ゴシック" pitchFamily="49" charset="-128"/>
              </a:rPr>
              <a:t>事例４「</a:t>
            </a:r>
            <a:r>
              <a:rPr kumimoji="1" lang="ja-JP" altLang="en-US" sz="1600" b="1" dirty="0" smtClean="0">
                <a:solidFill>
                  <a:schemeClr val="tx1"/>
                </a:solidFill>
                <a:latin typeface="ＭＳ ゴシック" pitchFamily="49" charset="-128"/>
                <a:ea typeface="ＭＳ ゴシック" pitchFamily="49" charset="-128"/>
              </a:rPr>
              <a:t>一般的」</a:t>
            </a:r>
            <a:endParaRPr kumimoji="1" lang="ja-JP" altLang="en-US" sz="1600" b="1" dirty="0">
              <a:solidFill>
                <a:schemeClr val="tx1"/>
              </a:solidFill>
              <a:latin typeface="ＭＳ ゴシック" pitchFamily="49" charset="-128"/>
              <a:ea typeface="ＭＳ ゴシック" pitchFamily="49" charset="-128"/>
            </a:endParaRPr>
          </a:p>
        </p:txBody>
      </p:sp>
      <p:graphicFrame>
        <p:nvGraphicFramePr>
          <p:cNvPr id="7" name="表 6"/>
          <p:cNvGraphicFramePr>
            <a:graphicFrameLocks noGrp="1"/>
          </p:cNvGraphicFramePr>
          <p:nvPr/>
        </p:nvGraphicFramePr>
        <p:xfrm>
          <a:off x="539552" y="1772816"/>
          <a:ext cx="8136904" cy="2108611"/>
        </p:xfrm>
        <a:graphic>
          <a:graphicData uri="http://schemas.openxmlformats.org/drawingml/2006/table">
            <a:tbl>
              <a:tblPr/>
              <a:tblGrid>
                <a:gridCol w="504056"/>
                <a:gridCol w="1656184"/>
                <a:gridCol w="5976664"/>
              </a:tblGrid>
              <a:tr h="304034">
                <a:tc rowSpan="3">
                  <a:txBody>
                    <a:bodyPr/>
                    <a:lstStyle/>
                    <a:p>
                      <a:pPr algn="ctr" fontAlgn="ctr"/>
                      <a:r>
                        <a:rPr lang="zh-TW" altLang="en-US" sz="1200" b="0" i="0" u="none" strike="noStrike" dirty="0">
                          <a:solidFill>
                            <a:srgbClr val="000000"/>
                          </a:solidFill>
                          <a:latin typeface="ＭＳ Ｐ明朝"/>
                        </a:rPr>
                        <a:t>提</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案</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項</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目</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（１）</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200" b="0" i="0" u="none" strike="noStrike" dirty="0">
                          <a:solidFill>
                            <a:srgbClr val="000000"/>
                          </a:solidFill>
                          <a:latin typeface="ＭＳ Ｐ明朝"/>
                        </a:rPr>
                        <a:t>（タイトル）</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latin typeface="ＭＳ Ｐ明朝"/>
                        </a:rPr>
                        <a:t>　</a:t>
                      </a:r>
                      <a:r>
                        <a:rPr lang="ja-JP" altLang="en-US" sz="1400" b="0" i="0" u="none" strike="noStrike" dirty="0" smtClean="0">
                          <a:solidFill>
                            <a:srgbClr val="000000"/>
                          </a:solidFill>
                          <a:latin typeface="ＭＳ Ｐ明朝"/>
                        </a:rPr>
                        <a:t>鋼製型枠にコンクリート打設口を設置</a:t>
                      </a:r>
                      <a:endParaRPr lang="en-US" altLang="ja-JP" sz="1400" b="0" i="0" u="none" strike="noStrike" dirty="0" smtClean="0">
                        <a:solidFill>
                          <a:srgbClr val="000000"/>
                        </a:solidFill>
                        <a:latin typeface="ＭＳ Ｐ明朝"/>
                      </a:endParaRP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034">
                <a:tc vMerge="1">
                  <a:txBody>
                    <a:bodyPr/>
                    <a:lstStyle/>
                    <a:p>
                      <a:endParaRPr kumimoji="1" lang="ja-JP" altLang="en-US"/>
                    </a:p>
                  </a:txBody>
                  <a:tcPr/>
                </a:tc>
                <a:tc>
                  <a:txBody>
                    <a:bodyPr/>
                    <a:lstStyle/>
                    <a:p>
                      <a:pPr algn="dist" fontAlgn="ctr"/>
                      <a:r>
                        <a:rPr lang="ja-JP" altLang="en-US" sz="1200" b="0" i="0" u="none" strike="noStrike" dirty="0">
                          <a:solidFill>
                            <a:srgbClr val="000000"/>
                          </a:solidFill>
                          <a:latin typeface="ＭＳ Ｐ明朝"/>
                        </a:rPr>
                        <a:t>（具体的な内容・説明等）</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a:solidFill>
                            <a:srgbClr val="000000"/>
                          </a:solidFill>
                          <a:latin typeface="ＭＳ Ｐ明朝"/>
                        </a:rPr>
                        <a:t>　</a:t>
                      </a: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336148">
                <a:tc vMerge="1">
                  <a:txBody>
                    <a:bodyPr/>
                    <a:lstStyle/>
                    <a:p>
                      <a:endParaRPr kumimoji="1" lang="ja-JP" altLang="en-US"/>
                    </a:p>
                  </a:txBody>
                  <a:tcPr/>
                </a:tc>
                <a:tc gridSpan="2">
                  <a:txBody>
                    <a:bodyPr/>
                    <a:lstStyle/>
                    <a:p>
                      <a:pPr algn="l" fontAlgn="t"/>
                      <a:r>
                        <a:rPr lang="ja-JP" altLang="en-US" sz="700" b="0" i="0" u="none" strike="noStrike" dirty="0" smtClean="0">
                          <a:solidFill>
                            <a:srgbClr val="000000"/>
                          </a:solidFill>
                          <a:latin typeface="ＭＳ Ｐ明朝"/>
                        </a:rPr>
                        <a:t>　　</a:t>
                      </a:r>
                      <a:r>
                        <a:rPr lang="ja-JP" altLang="en-US" sz="1400" b="0" i="0" u="none" strike="noStrike" dirty="0" smtClean="0">
                          <a:solidFill>
                            <a:srgbClr val="000000"/>
                          </a:solidFill>
                          <a:latin typeface="ＭＳ Ｐ明朝"/>
                        </a:rPr>
                        <a:t>ケーソンは壁厚が０００ｍｍと薄く、配筋も密であることから、コンクリート用ホースの筒先が型枠内に挿入できず、打設高が１．５ｍを超えるため、材料分離・締固め不足・配筋の移動・かぶり不足等が予想される。</a:t>
                      </a:r>
                      <a:endParaRPr lang="en-US" altLang="ja-JP" sz="1400" b="0" i="0" u="none" strike="noStrike" dirty="0" smtClean="0">
                        <a:solidFill>
                          <a:srgbClr val="000000"/>
                        </a:solidFill>
                        <a:latin typeface="ＭＳ Ｐ明朝"/>
                      </a:endParaRPr>
                    </a:p>
                    <a:p>
                      <a:pPr algn="l" fontAlgn="t"/>
                      <a:r>
                        <a:rPr lang="ja-JP" altLang="en-US" sz="1400" b="0" i="0" u="none" strike="noStrike" dirty="0" smtClean="0">
                          <a:solidFill>
                            <a:srgbClr val="000000"/>
                          </a:solidFill>
                          <a:latin typeface="ＭＳ Ｐ明朝"/>
                        </a:rPr>
                        <a:t>　このため、リフト高０．０ｍの鋼製型枠に対して、</a:t>
                      </a:r>
                      <a:r>
                        <a:rPr lang="ja-JP" altLang="en-US" sz="1400" b="0" i="0" u="none" strike="noStrike" dirty="0" smtClean="0">
                          <a:solidFill>
                            <a:srgbClr val="0000FF"/>
                          </a:solidFill>
                          <a:latin typeface="ＭＳ Ｐ明朝"/>
                        </a:rPr>
                        <a:t>コンクリート投入高さ１．５ｍの位置にコンクリート打設口（０ｃｍ＊０ｃｍ、００箇所</a:t>
                      </a:r>
                      <a:r>
                        <a:rPr lang="en-US" altLang="ja-JP" sz="1400" b="0" i="0" u="none" strike="noStrike" dirty="0" smtClean="0">
                          <a:solidFill>
                            <a:srgbClr val="0000FF"/>
                          </a:solidFill>
                          <a:latin typeface="ＭＳ Ｐ明朝"/>
                        </a:rPr>
                        <a:t>/</a:t>
                      </a:r>
                      <a:r>
                        <a:rPr lang="ja-JP" altLang="en-US" sz="1400" b="0" i="0" u="none" strike="noStrike" dirty="0" smtClean="0">
                          <a:solidFill>
                            <a:srgbClr val="0000FF"/>
                          </a:solidFill>
                          <a:latin typeface="ＭＳ Ｐ明朝"/>
                        </a:rPr>
                        <a:t>１ﾘﾌﾄ＊０回打設）を設置し</a:t>
                      </a:r>
                      <a:r>
                        <a:rPr lang="ja-JP" altLang="en-US" sz="1400" b="0" i="0" u="none" strike="noStrike" dirty="0" smtClean="0">
                          <a:solidFill>
                            <a:srgbClr val="000000"/>
                          </a:solidFill>
                          <a:latin typeface="ＭＳ Ｐ明朝"/>
                        </a:rPr>
                        <a:t>、落下時の材料分離及び横移動を防ぎ、品質の向上を図る。</a:t>
                      </a:r>
                      <a:endParaRPr lang="en-US" altLang="ja-JP" sz="1400" b="0" i="0" u="none" strike="noStrike" dirty="0" smtClean="0">
                        <a:solidFill>
                          <a:srgbClr val="000000"/>
                        </a:solidFill>
                        <a:latin typeface="ＭＳ Ｐ明朝"/>
                      </a:endParaRPr>
                    </a:p>
                    <a:p>
                      <a:pPr algn="l" fontAlgn="t"/>
                      <a:r>
                        <a:rPr lang="ja-JP" altLang="en-US" sz="1400" b="0" i="0" u="none" strike="noStrike" dirty="0" smtClean="0">
                          <a:solidFill>
                            <a:srgbClr val="000000"/>
                          </a:solidFill>
                          <a:latin typeface="ＭＳ Ｐ明朝"/>
                        </a:rPr>
                        <a:t>　</a:t>
                      </a:r>
                      <a:endParaRPr lang="ja-JP" altLang="en-US" sz="1400" b="0" i="0" u="none" strike="noStrike" dirty="0">
                        <a:solidFill>
                          <a:srgbClr val="000000"/>
                        </a:solidFill>
                        <a:latin typeface="ＭＳ Ｐ明朝"/>
                      </a:endParaRP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graphicFrame>
        <p:nvGraphicFramePr>
          <p:cNvPr id="8" name="表 7"/>
          <p:cNvGraphicFramePr>
            <a:graphicFrameLocks noGrp="1"/>
          </p:cNvGraphicFramePr>
          <p:nvPr/>
        </p:nvGraphicFramePr>
        <p:xfrm>
          <a:off x="539552" y="1268760"/>
          <a:ext cx="8136904" cy="360040"/>
        </p:xfrm>
        <a:graphic>
          <a:graphicData uri="http://schemas.openxmlformats.org/drawingml/2006/table">
            <a:tbl>
              <a:tblPr/>
              <a:tblGrid>
                <a:gridCol w="824940"/>
                <a:gridCol w="899934"/>
                <a:gridCol w="899934"/>
                <a:gridCol w="5512096"/>
              </a:tblGrid>
              <a:tr h="360040">
                <a:tc>
                  <a:txBody>
                    <a:bodyPr/>
                    <a:lstStyle/>
                    <a:p>
                      <a:pPr algn="ctr" fontAlgn="ctr"/>
                      <a:r>
                        <a:rPr lang="ja-JP" altLang="en-US" sz="1200" b="0" i="0" u="none" strike="noStrike" dirty="0">
                          <a:solidFill>
                            <a:srgbClr val="000000"/>
                          </a:solidFill>
                          <a:latin typeface="ＭＳ Ｐ明朝"/>
                        </a:rPr>
                        <a:t>課題番号</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１</a:t>
                      </a:r>
                      <a:endParaRPr lang="ja-JP" altLang="en-US" sz="1400" b="0" i="0" u="none" strike="noStrike" dirty="0">
                        <a:solidFill>
                          <a:srgbClr val="000000"/>
                        </a:solidFill>
                        <a:latin typeface="ＭＳ Ｐ明朝"/>
                      </a:endParaRP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ＭＳ Ｐ明朝"/>
                        </a:rPr>
                        <a:t>課題名</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「コンクリートの品質確保対策</a:t>
                      </a:r>
                      <a:r>
                        <a:rPr lang="ja-JP" altLang="en-US" sz="1400" b="0" i="0" u="none" strike="noStrike" dirty="0">
                          <a:solidFill>
                            <a:srgbClr val="000000"/>
                          </a:solidFill>
                          <a:latin typeface="ＭＳ Ｐ明朝"/>
                        </a:rPr>
                        <a:t>」</a:t>
                      </a: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9" name="表 8"/>
          <p:cNvGraphicFramePr>
            <a:graphicFrameLocks noGrp="1"/>
          </p:cNvGraphicFramePr>
          <p:nvPr/>
        </p:nvGraphicFramePr>
        <p:xfrm>
          <a:off x="539552" y="4581128"/>
          <a:ext cx="8136904" cy="1944216"/>
        </p:xfrm>
        <a:graphic>
          <a:graphicData uri="http://schemas.openxmlformats.org/drawingml/2006/table">
            <a:tbl>
              <a:tblPr/>
              <a:tblGrid>
                <a:gridCol w="504056"/>
                <a:gridCol w="1656184"/>
                <a:gridCol w="5976664"/>
              </a:tblGrid>
              <a:tr h="304034">
                <a:tc rowSpan="3">
                  <a:txBody>
                    <a:bodyPr/>
                    <a:lstStyle/>
                    <a:p>
                      <a:pPr algn="ctr" fontAlgn="ctr"/>
                      <a:r>
                        <a:rPr lang="zh-TW" altLang="en-US" sz="1200" b="0" i="0" u="none" strike="noStrike" dirty="0">
                          <a:solidFill>
                            <a:srgbClr val="000000"/>
                          </a:solidFill>
                          <a:latin typeface="ＭＳ Ｐ明朝"/>
                        </a:rPr>
                        <a:t>提</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案</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項</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目</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（１）</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200" b="0" i="0" u="none" strike="noStrike" dirty="0">
                          <a:solidFill>
                            <a:srgbClr val="000000"/>
                          </a:solidFill>
                          <a:latin typeface="ＭＳ Ｐ明朝"/>
                        </a:rPr>
                        <a:t>（タイトル）</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latin typeface="ＭＳ Ｐ明朝"/>
                        </a:rPr>
                        <a:t>　</a:t>
                      </a:r>
                      <a:r>
                        <a:rPr lang="ja-JP" altLang="en-US" sz="1400" b="0" i="0" u="none" strike="noStrike" dirty="0" smtClean="0">
                          <a:solidFill>
                            <a:srgbClr val="000000"/>
                          </a:solidFill>
                          <a:latin typeface="ＭＳ Ｐ明朝"/>
                        </a:rPr>
                        <a:t>工事箇所周囲にオイルフェンスを設置する</a:t>
                      </a:r>
                      <a:endParaRPr lang="en-US" altLang="ja-JP" sz="1400" b="0" i="0" u="none" strike="noStrike" dirty="0" smtClean="0">
                        <a:solidFill>
                          <a:srgbClr val="000000"/>
                        </a:solidFill>
                        <a:latin typeface="ＭＳ Ｐ明朝"/>
                      </a:endParaRP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034">
                <a:tc vMerge="1">
                  <a:txBody>
                    <a:bodyPr/>
                    <a:lstStyle/>
                    <a:p>
                      <a:endParaRPr kumimoji="1" lang="ja-JP" altLang="en-US"/>
                    </a:p>
                  </a:txBody>
                  <a:tcPr/>
                </a:tc>
                <a:tc>
                  <a:txBody>
                    <a:bodyPr/>
                    <a:lstStyle/>
                    <a:p>
                      <a:pPr algn="dist" fontAlgn="ctr"/>
                      <a:r>
                        <a:rPr lang="ja-JP" altLang="en-US" sz="1200" b="0" i="0" u="none" strike="noStrike" dirty="0">
                          <a:solidFill>
                            <a:srgbClr val="000000"/>
                          </a:solidFill>
                          <a:latin typeface="ＭＳ Ｐ明朝"/>
                        </a:rPr>
                        <a:t>（具体的な内容・説明等）</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dirty="0">
                          <a:solidFill>
                            <a:srgbClr val="000000"/>
                          </a:solidFill>
                          <a:latin typeface="ＭＳ Ｐ明朝"/>
                        </a:rPr>
                        <a:t>　</a:t>
                      </a: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336148">
                <a:tc vMerge="1">
                  <a:txBody>
                    <a:bodyPr/>
                    <a:lstStyle/>
                    <a:p>
                      <a:endParaRPr kumimoji="1" lang="ja-JP" altLang="en-US"/>
                    </a:p>
                  </a:txBody>
                  <a:tcPr/>
                </a:tc>
                <a:tc gridSpan="2">
                  <a:txBody>
                    <a:bodyPr/>
                    <a:lstStyle/>
                    <a:p>
                      <a:pPr algn="l" fontAlgn="t"/>
                      <a:r>
                        <a:rPr lang="ja-JP" altLang="en-US" sz="700" b="0" i="0" u="none" strike="noStrike" dirty="0" smtClean="0">
                          <a:solidFill>
                            <a:srgbClr val="000000"/>
                          </a:solidFill>
                          <a:latin typeface="ＭＳ Ｐ明朝"/>
                        </a:rPr>
                        <a:t>　　</a:t>
                      </a:r>
                      <a:r>
                        <a:rPr lang="ja-JP" altLang="en-US" sz="1400" b="0" i="0" u="none" strike="noStrike" dirty="0" smtClean="0">
                          <a:solidFill>
                            <a:srgbClr val="000000"/>
                          </a:solidFill>
                          <a:latin typeface="ＭＳ Ｐ明朝"/>
                        </a:rPr>
                        <a:t>既設構造物取壊しの際、構造物に付着した油分が海に流れ込み拡散することが考えられる。また、</a:t>
                      </a:r>
                      <a:r>
                        <a:rPr lang="ja-JP" altLang="en-US" sz="1400" b="0" i="0" u="none" strike="noStrike" dirty="0" smtClean="0">
                          <a:solidFill>
                            <a:srgbClr val="0000FF"/>
                          </a:solidFill>
                          <a:latin typeface="ＭＳ Ｐ明朝"/>
                        </a:rPr>
                        <a:t>工事中も機械類からの油分の流出も想定される</a:t>
                      </a:r>
                      <a:r>
                        <a:rPr lang="ja-JP" altLang="en-US" sz="1400" b="0" i="0" u="none" strike="noStrike" dirty="0" smtClean="0">
                          <a:solidFill>
                            <a:srgbClr val="000000"/>
                          </a:solidFill>
                          <a:latin typeface="ＭＳ Ｐ明朝"/>
                        </a:rPr>
                        <a:t>ため、工事中はオイルフェンス（品名○○○、規格○○○、メーカー○○○、施工延長０００ｍ）を設置し油分を吸着、周辺への拡散を防止する。</a:t>
                      </a:r>
                      <a:endParaRPr lang="en-US" altLang="ja-JP" sz="1400" b="0" i="0" u="none" strike="noStrike" dirty="0" smtClean="0">
                        <a:solidFill>
                          <a:srgbClr val="000000"/>
                        </a:solidFill>
                        <a:latin typeface="ＭＳ Ｐ明朝"/>
                      </a:endParaRPr>
                    </a:p>
                    <a:p>
                      <a:pPr algn="l" fontAlgn="t"/>
                      <a:r>
                        <a:rPr lang="ja-JP" altLang="en-US" sz="1400" b="0" i="0" u="none" strike="noStrike" dirty="0" smtClean="0">
                          <a:solidFill>
                            <a:srgbClr val="000000"/>
                          </a:solidFill>
                          <a:latin typeface="ＭＳ Ｐ明朝"/>
                        </a:rPr>
                        <a:t>　</a:t>
                      </a:r>
                      <a:endParaRPr lang="ja-JP" altLang="en-US" sz="1400" b="0" i="0" u="none" strike="noStrike" dirty="0">
                        <a:solidFill>
                          <a:srgbClr val="000000"/>
                        </a:solidFill>
                        <a:latin typeface="ＭＳ Ｐ明朝"/>
                      </a:endParaRP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graphicFrame>
        <p:nvGraphicFramePr>
          <p:cNvPr id="10" name="表 9"/>
          <p:cNvGraphicFramePr>
            <a:graphicFrameLocks noGrp="1"/>
          </p:cNvGraphicFramePr>
          <p:nvPr/>
        </p:nvGraphicFramePr>
        <p:xfrm>
          <a:off x="539552" y="4077072"/>
          <a:ext cx="8136904" cy="360040"/>
        </p:xfrm>
        <a:graphic>
          <a:graphicData uri="http://schemas.openxmlformats.org/drawingml/2006/table">
            <a:tbl>
              <a:tblPr/>
              <a:tblGrid>
                <a:gridCol w="824940"/>
                <a:gridCol w="899934"/>
                <a:gridCol w="899934"/>
                <a:gridCol w="5512096"/>
              </a:tblGrid>
              <a:tr h="360040">
                <a:tc>
                  <a:txBody>
                    <a:bodyPr/>
                    <a:lstStyle/>
                    <a:p>
                      <a:pPr algn="ctr" fontAlgn="ctr"/>
                      <a:r>
                        <a:rPr lang="ja-JP" altLang="en-US" sz="1200" b="0" i="0" u="none" strike="noStrike" dirty="0">
                          <a:solidFill>
                            <a:srgbClr val="000000"/>
                          </a:solidFill>
                          <a:latin typeface="ＭＳ Ｐ明朝"/>
                        </a:rPr>
                        <a:t>課題番号</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１</a:t>
                      </a:r>
                      <a:endParaRPr lang="ja-JP" altLang="en-US" sz="1400" b="0" i="0" u="none" strike="noStrike" dirty="0">
                        <a:solidFill>
                          <a:srgbClr val="000000"/>
                        </a:solidFill>
                        <a:latin typeface="ＭＳ Ｐ明朝"/>
                      </a:endParaRP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ＭＳ Ｐ明朝"/>
                        </a:rPr>
                        <a:t>課題名</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「周辺海域への水質汚濁防止対策</a:t>
                      </a:r>
                      <a:r>
                        <a:rPr lang="ja-JP" altLang="en-US" sz="1400" b="0" i="0" u="none" strike="noStrike" dirty="0">
                          <a:solidFill>
                            <a:srgbClr val="000000"/>
                          </a:solidFill>
                          <a:latin typeface="ＭＳ Ｐ明朝"/>
                        </a:rPr>
                        <a:t>」</a:t>
                      </a: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620688"/>
            <a:ext cx="4211960"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ＭＳ ゴシック" pitchFamily="49" charset="-128"/>
                <a:ea typeface="ＭＳ ゴシック" pitchFamily="49" charset="-128"/>
              </a:rPr>
              <a:t>評価しなかった</a:t>
            </a:r>
            <a:r>
              <a:rPr kumimoji="1" lang="ja-JP" altLang="en-US" sz="1600" b="1" dirty="0" smtClean="0">
                <a:solidFill>
                  <a:schemeClr val="tx1"/>
                </a:solidFill>
                <a:latin typeface="ＭＳ ゴシック" pitchFamily="49" charset="-128"/>
                <a:ea typeface="ＭＳ ゴシック" pitchFamily="49" charset="-128"/>
              </a:rPr>
              <a:t>事例５「その他」</a:t>
            </a:r>
            <a:endParaRPr kumimoji="1" lang="ja-JP" altLang="en-US" sz="1600" b="1" dirty="0">
              <a:solidFill>
                <a:schemeClr val="tx1"/>
              </a:solidFill>
              <a:latin typeface="ＭＳ ゴシック" pitchFamily="49" charset="-128"/>
              <a:ea typeface="ＭＳ ゴシック" pitchFamily="49" charset="-128"/>
            </a:endParaRPr>
          </a:p>
        </p:txBody>
      </p:sp>
      <p:sp>
        <p:nvSpPr>
          <p:cNvPr id="7" name="正方形/長方形 6"/>
          <p:cNvSpPr/>
          <p:nvPr/>
        </p:nvSpPr>
        <p:spPr>
          <a:xfrm>
            <a:off x="683568" y="1484784"/>
            <a:ext cx="8460432"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ＭＳ ゴシック" pitchFamily="49" charset="-128"/>
                <a:ea typeface="ＭＳ ゴシック" pitchFamily="49" charset="-128"/>
              </a:rPr>
              <a:t>製品の使用目的が違っていたもの。</a:t>
            </a:r>
            <a:endParaRPr kumimoji="1" lang="ja-JP" altLang="en-US" sz="1600" b="1" dirty="0">
              <a:solidFill>
                <a:schemeClr val="tx1"/>
              </a:solidFill>
              <a:latin typeface="ＭＳ ゴシック" pitchFamily="49" charset="-128"/>
              <a:ea typeface="ＭＳ ゴシック" pitchFamily="49" charset="-128"/>
            </a:endParaRPr>
          </a:p>
        </p:txBody>
      </p:sp>
      <p:sp>
        <p:nvSpPr>
          <p:cNvPr id="8" name="正方形/長方形 7"/>
          <p:cNvSpPr/>
          <p:nvPr/>
        </p:nvSpPr>
        <p:spPr>
          <a:xfrm>
            <a:off x="683568" y="3429000"/>
            <a:ext cx="8460432"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ＭＳ ゴシック" pitchFamily="49" charset="-128"/>
                <a:ea typeface="ＭＳ ゴシック" pitchFamily="49" charset="-128"/>
              </a:rPr>
              <a:t>資材搬入路の安全対策で道路付属物の設置を提案。</a:t>
            </a:r>
            <a:endParaRPr kumimoji="1" lang="ja-JP" altLang="en-US" sz="1600" b="1" dirty="0">
              <a:solidFill>
                <a:schemeClr val="tx1"/>
              </a:solidFill>
              <a:latin typeface="ＭＳ ゴシック" pitchFamily="49" charset="-128"/>
              <a:ea typeface="ＭＳ ゴシック" pitchFamily="49" charset="-128"/>
            </a:endParaRPr>
          </a:p>
        </p:txBody>
      </p:sp>
      <p:sp>
        <p:nvSpPr>
          <p:cNvPr id="9" name="正方形/長方形 8"/>
          <p:cNvSpPr/>
          <p:nvPr/>
        </p:nvSpPr>
        <p:spPr>
          <a:xfrm>
            <a:off x="683568" y="2132856"/>
            <a:ext cx="8460432"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ＭＳ ゴシック" pitchFamily="49" charset="-128"/>
                <a:ea typeface="ＭＳ ゴシック" pitchFamily="49" charset="-128"/>
              </a:rPr>
              <a:t>河川内の工事で湧水対策が課題なのに、表流水の対策を提案。</a:t>
            </a:r>
            <a:endParaRPr kumimoji="1" lang="ja-JP" altLang="en-US" sz="1600" b="1" dirty="0">
              <a:solidFill>
                <a:schemeClr val="tx1"/>
              </a:solidFill>
              <a:latin typeface="ＭＳ ゴシック" pitchFamily="49" charset="-128"/>
              <a:ea typeface="ＭＳ ゴシック" pitchFamily="49" charset="-128"/>
            </a:endParaRPr>
          </a:p>
        </p:txBody>
      </p:sp>
      <p:sp>
        <p:nvSpPr>
          <p:cNvPr id="10" name="正方形/長方形 9"/>
          <p:cNvSpPr/>
          <p:nvPr/>
        </p:nvSpPr>
        <p:spPr>
          <a:xfrm>
            <a:off x="683568" y="2780928"/>
            <a:ext cx="8460432"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ＭＳ ゴシック" pitchFamily="49" charset="-128"/>
                <a:ea typeface="ＭＳ ゴシック" pitchFamily="49" charset="-128"/>
              </a:rPr>
              <a:t>対策区域を逸脱した提案。</a:t>
            </a:r>
            <a:endParaRPr kumimoji="1" lang="ja-JP" altLang="en-US" sz="1600" b="1" dirty="0">
              <a:solidFill>
                <a:schemeClr val="tx1"/>
              </a:solidFill>
              <a:latin typeface="ＭＳ ゴシック" pitchFamily="49" charset="-128"/>
              <a:ea typeface="ＭＳ ゴシック" pitchFamily="49" charset="-128"/>
            </a:endParaRPr>
          </a:p>
        </p:txBody>
      </p:sp>
      <p:sp>
        <p:nvSpPr>
          <p:cNvPr id="11" name="正方形/長方形 10"/>
          <p:cNvSpPr/>
          <p:nvPr/>
        </p:nvSpPr>
        <p:spPr>
          <a:xfrm>
            <a:off x="683568" y="4077072"/>
            <a:ext cx="8460432"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ＭＳ ゴシック" pitchFamily="49" charset="-128"/>
                <a:ea typeface="ＭＳ ゴシック" pitchFamily="49" charset="-128"/>
              </a:rPr>
              <a:t>各種測定機器を使用し効果等を測定、その結果に対しての対応なし。</a:t>
            </a:r>
            <a:endParaRPr kumimoji="1" lang="ja-JP" altLang="en-US" sz="1600" b="1" dirty="0">
              <a:solidFill>
                <a:schemeClr val="tx1"/>
              </a:solidFill>
              <a:latin typeface="ＭＳ ゴシック" pitchFamily="49" charset="-128"/>
              <a:ea typeface="ＭＳ ゴシック" pitchFamily="49"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00CC"/>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4" name="正方形/長方形 3"/>
          <p:cNvSpPr/>
          <p:nvPr/>
        </p:nvSpPr>
        <p:spPr>
          <a:xfrm>
            <a:off x="0" y="620688"/>
            <a:ext cx="226774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smtClean="0">
                <a:solidFill>
                  <a:schemeClr val="tx1"/>
                </a:solidFill>
                <a:latin typeface="ＭＳ ゴシック" pitchFamily="49" charset="-128"/>
                <a:ea typeface="ＭＳ ゴシック" pitchFamily="49" charset="-128"/>
              </a:rPr>
              <a:t>◎まとめ</a:t>
            </a:r>
            <a:endParaRPr kumimoji="1" lang="ja-JP" altLang="en-US" sz="3600" b="1" dirty="0">
              <a:solidFill>
                <a:schemeClr val="tx1"/>
              </a:solidFill>
              <a:latin typeface="ＭＳ ゴシック" pitchFamily="49" charset="-128"/>
              <a:ea typeface="ＭＳ ゴシック" pitchFamily="49" charset="-128"/>
            </a:endParaRPr>
          </a:p>
        </p:txBody>
      </p:sp>
      <p:sp>
        <p:nvSpPr>
          <p:cNvPr id="5" name="正方形/長方形 4"/>
          <p:cNvSpPr/>
          <p:nvPr/>
        </p:nvSpPr>
        <p:spPr>
          <a:xfrm>
            <a:off x="395536" y="1484784"/>
            <a:ext cx="8748464" cy="2016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000" dirty="0" smtClean="0">
                <a:solidFill>
                  <a:schemeClr val="tx1"/>
                </a:solidFill>
                <a:latin typeface="ＭＳ ゴシック" pitchFamily="49" charset="-128"/>
                <a:ea typeface="ＭＳ ゴシック" pitchFamily="49" charset="-128"/>
              </a:rPr>
              <a:t>　</a:t>
            </a:r>
            <a:r>
              <a:rPr kumimoji="1" lang="ja-JP" altLang="en-US" sz="3000" dirty="0" smtClean="0">
                <a:solidFill>
                  <a:schemeClr val="tx1"/>
                </a:solidFill>
                <a:latin typeface="ＭＳ ゴシック" pitchFamily="49" charset="-128"/>
                <a:ea typeface="ＭＳ ゴシック" pitchFamily="49" charset="-128"/>
              </a:rPr>
              <a:t>「</a:t>
            </a:r>
            <a:r>
              <a:rPr lang="zh-TW" altLang="en-US" sz="3000" dirty="0" smtClean="0">
                <a:solidFill>
                  <a:schemeClr val="tx1"/>
                </a:solidFill>
                <a:latin typeface="ＭＳ ゴシック" pitchFamily="49" charset="-128"/>
                <a:ea typeface="ＭＳ ゴシック" pitchFamily="49" charset="-128"/>
              </a:rPr>
              <a:t>競争</a:t>
            </a:r>
            <a:r>
              <a:rPr lang="zh-TW" altLang="en-US" sz="3000" dirty="0" smtClean="0">
                <a:solidFill>
                  <a:schemeClr val="tx1"/>
                </a:solidFill>
                <a:latin typeface="ＭＳ ゴシック" pitchFamily="49" charset="-128"/>
                <a:ea typeface="ＭＳ ゴシック" pitchFamily="49" charset="-128"/>
              </a:rPr>
              <a:t>参加資格証明</a:t>
            </a:r>
            <a:r>
              <a:rPr lang="zh-TW" altLang="en-US" sz="3000" dirty="0" smtClean="0">
                <a:solidFill>
                  <a:schemeClr val="tx1"/>
                </a:solidFill>
                <a:latin typeface="ＭＳ ゴシック" pitchFamily="49" charset="-128"/>
                <a:ea typeface="ＭＳ ゴシック" pitchFamily="49" charset="-128"/>
              </a:rPr>
              <a:t>資料</a:t>
            </a:r>
            <a:r>
              <a:rPr lang="ja-JP" altLang="en-US" sz="3000" dirty="0" smtClean="0">
                <a:solidFill>
                  <a:schemeClr val="tx1"/>
                </a:solidFill>
                <a:latin typeface="ＭＳ ゴシック" pitchFamily="49" charset="-128"/>
                <a:ea typeface="ＭＳ ゴシック" pitchFamily="49" charset="-128"/>
              </a:rPr>
              <a:t>」や「施工</a:t>
            </a:r>
            <a:r>
              <a:rPr lang="ja-JP" altLang="en-US" sz="3000" dirty="0" smtClean="0">
                <a:solidFill>
                  <a:schemeClr val="tx1"/>
                </a:solidFill>
                <a:latin typeface="ＭＳ ゴシック" pitchFamily="49" charset="-128"/>
                <a:ea typeface="ＭＳ ゴシック" pitchFamily="49" charset="-128"/>
              </a:rPr>
              <a:t>計画に関する技術的</a:t>
            </a:r>
            <a:r>
              <a:rPr lang="ja-JP" altLang="en-US" sz="3000" dirty="0" smtClean="0">
                <a:solidFill>
                  <a:schemeClr val="tx1"/>
                </a:solidFill>
                <a:latin typeface="ＭＳ ゴシック" pitchFamily="49" charset="-128"/>
                <a:ea typeface="ＭＳ ゴシック" pitchFamily="49" charset="-128"/>
              </a:rPr>
              <a:t>所見」は、</a:t>
            </a:r>
            <a:r>
              <a:rPr kumimoji="1" lang="ja-JP" altLang="en-US" sz="3000" dirty="0" smtClean="0">
                <a:solidFill>
                  <a:schemeClr val="tx1"/>
                </a:solidFill>
                <a:latin typeface="ＭＳ ゴシック" pitchFamily="49" charset="-128"/>
                <a:ea typeface="ＭＳ ゴシック" pitchFamily="49" charset="-128"/>
              </a:rPr>
              <a:t>すぐ</a:t>
            </a:r>
            <a:r>
              <a:rPr lang="ja-JP" altLang="en-US" sz="3000" dirty="0" smtClean="0">
                <a:solidFill>
                  <a:schemeClr val="tx1"/>
                </a:solidFill>
                <a:latin typeface="ＭＳ ゴシック" pitchFamily="49" charset="-128"/>
                <a:ea typeface="ＭＳ ゴシック" pitchFamily="49" charset="-128"/>
              </a:rPr>
              <a:t>れた品質確保・安全性の確保・周辺環境の保持等を、</a:t>
            </a:r>
            <a:r>
              <a:rPr lang="ja-JP" altLang="en-US" sz="3000" dirty="0" smtClean="0">
                <a:solidFill>
                  <a:schemeClr val="tx1"/>
                </a:solidFill>
                <a:latin typeface="ＭＳ ゴシック" pitchFamily="49" charset="-128"/>
                <a:ea typeface="ＭＳ ゴシック" pitchFamily="49" charset="-128"/>
              </a:rPr>
              <a:t>入札</a:t>
            </a:r>
            <a:r>
              <a:rPr lang="ja-JP" altLang="en-US" sz="3000" dirty="0" smtClean="0">
                <a:solidFill>
                  <a:schemeClr val="tx1"/>
                </a:solidFill>
                <a:latin typeface="ＭＳ ゴシック" pitchFamily="49" charset="-128"/>
                <a:ea typeface="ＭＳ ゴシック" pitchFamily="49" charset="-128"/>
              </a:rPr>
              <a:t>時</a:t>
            </a:r>
            <a:r>
              <a:rPr lang="ja-JP" altLang="en-US" sz="3000" dirty="0" smtClean="0">
                <a:solidFill>
                  <a:schemeClr val="tx1"/>
                </a:solidFill>
                <a:latin typeface="ＭＳ ゴシック" pitchFamily="49" charset="-128"/>
                <a:ea typeface="ＭＳ ゴシック" pitchFamily="49" charset="-128"/>
              </a:rPr>
              <a:t>に担保するものであり、正確・適正に作成する必要があります</a:t>
            </a:r>
            <a:r>
              <a:rPr lang="ja-JP" altLang="en-US" sz="3000" dirty="0" smtClean="0">
                <a:solidFill>
                  <a:schemeClr val="tx1"/>
                </a:solidFill>
                <a:latin typeface="ＭＳ ゴシック" pitchFamily="49" charset="-128"/>
                <a:ea typeface="ＭＳ ゴシック" pitchFamily="49" charset="-128"/>
              </a:rPr>
              <a:t>。</a:t>
            </a:r>
            <a:endParaRPr kumimoji="1" lang="ja-JP" altLang="en-US" sz="3000" dirty="0">
              <a:solidFill>
                <a:schemeClr val="tx1"/>
              </a:solidFill>
              <a:latin typeface="ＭＳ ゴシック" pitchFamily="49" charset="-128"/>
              <a:ea typeface="ＭＳ ゴシック" pitchFamily="49" charset="-128"/>
            </a:endParaRPr>
          </a:p>
        </p:txBody>
      </p:sp>
      <p:sp>
        <p:nvSpPr>
          <p:cNvPr id="9" name="正方形/長方形 8"/>
          <p:cNvSpPr/>
          <p:nvPr/>
        </p:nvSpPr>
        <p:spPr>
          <a:xfrm>
            <a:off x="539552" y="4293096"/>
            <a:ext cx="8604448" cy="23762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000" dirty="0" smtClean="0">
                <a:solidFill>
                  <a:schemeClr val="tx1"/>
                </a:solidFill>
                <a:latin typeface="ＭＳ ゴシック" pitchFamily="49" charset="-128"/>
                <a:ea typeface="ＭＳ ゴシック" pitchFamily="49" charset="-128"/>
              </a:rPr>
              <a:t> </a:t>
            </a:r>
            <a:r>
              <a:rPr lang="ja-JP" altLang="en-US" sz="3000" dirty="0" smtClean="0">
                <a:solidFill>
                  <a:schemeClr val="tx1"/>
                </a:solidFill>
                <a:latin typeface="ＭＳ ゴシック" pitchFamily="49" charset="-128"/>
                <a:ea typeface="ＭＳ ゴシック" pitchFamily="49" charset="-128"/>
              </a:rPr>
              <a:t>「施工計画に関する技術的所見」は</a:t>
            </a:r>
            <a:r>
              <a:rPr lang="ja-JP" altLang="en-US" sz="3000" dirty="0" smtClean="0">
                <a:solidFill>
                  <a:schemeClr val="tx1"/>
                </a:solidFill>
                <a:latin typeface="ＭＳ ゴシック" pitchFamily="49" charset="-128"/>
                <a:ea typeface="ＭＳ ゴシック" pitchFamily="49" charset="-128"/>
              </a:rPr>
              <a:t>、その内容のみならず、</a:t>
            </a:r>
            <a:r>
              <a:rPr kumimoji="1" lang="ja-JP" altLang="en-US" sz="3000" dirty="0" smtClean="0">
                <a:solidFill>
                  <a:schemeClr val="tx1"/>
                </a:solidFill>
                <a:latin typeface="ＭＳ ゴシック" pitchFamily="49" charset="-128"/>
                <a:ea typeface="ＭＳ ゴシック" pitchFamily="49" charset="-128"/>
              </a:rPr>
              <a:t>企業の体質が垣間見えることから、審査にあったって、厳正に審査します。</a:t>
            </a:r>
            <a:endParaRPr kumimoji="1" lang="en-US" altLang="ja-JP" sz="3000" dirty="0" smtClean="0">
              <a:solidFill>
                <a:schemeClr val="tx1"/>
              </a:solidFill>
              <a:latin typeface="ＭＳ ゴシック" pitchFamily="49" charset="-128"/>
              <a:ea typeface="ＭＳ ゴシック" pitchFamily="49" charset="-128"/>
            </a:endParaRPr>
          </a:p>
          <a:p>
            <a:r>
              <a:rPr lang="ja-JP" altLang="en-US" sz="3000" dirty="0">
                <a:solidFill>
                  <a:schemeClr val="tx1"/>
                </a:solidFill>
                <a:latin typeface="ＭＳ ゴシック" pitchFamily="49" charset="-128"/>
                <a:ea typeface="ＭＳ ゴシック" pitchFamily="49" charset="-128"/>
              </a:rPr>
              <a:t>　</a:t>
            </a:r>
            <a:r>
              <a:rPr lang="ja-JP" altLang="en-US" sz="3000" dirty="0" smtClean="0">
                <a:solidFill>
                  <a:schemeClr val="tx1"/>
                </a:solidFill>
                <a:latin typeface="ＭＳ ゴシック" pitchFamily="49" charset="-128"/>
                <a:ea typeface="ＭＳ ゴシック" pitchFamily="49" charset="-128"/>
              </a:rPr>
              <a:t>　</a:t>
            </a:r>
            <a:endParaRPr kumimoji="1" lang="ja-JP" altLang="en-US" sz="3000" dirty="0">
              <a:solidFill>
                <a:schemeClr val="tx1"/>
              </a:solidFill>
              <a:latin typeface="ＭＳ ゴシック" pitchFamily="49" charset="-128"/>
              <a:ea typeface="ＭＳ ゴシック" pitchFamily="49"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
        <p:nvSpPr>
          <p:cNvPr id="4" name="正方形/長方形 3"/>
          <p:cNvSpPr/>
          <p:nvPr/>
        </p:nvSpPr>
        <p:spPr>
          <a:xfrm>
            <a:off x="0" y="620688"/>
            <a:ext cx="471601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bg1"/>
                </a:solidFill>
                <a:latin typeface="ＭＳ ゴシック" pitchFamily="49" charset="-128"/>
                <a:ea typeface="ＭＳ ゴシック" pitchFamily="49" charset="-128"/>
              </a:rPr>
              <a:t>◎総合評価落札方式とは</a:t>
            </a:r>
            <a:endParaRPr kumimoji="1" lang="ja-JP" altLang="en-US" sz="2800" b="1" dirty="0">
              <a:solidFill>
                <a:schemeClr val="bg1"/>
              </a:solidFill>
              <a:latin typeface="ＭＳ ゴシック" pitchFamily="49" charset="-128"/>
              <a:ea typeface="ＭＳ ゴシック" pitchFamily="49" charset="-128"/>
            </a:endParaRPr>
          </a:p>
        </p:txBody>
      </p:sp>
      <p:sp>
        <p:nvSpPr>
          <p:cNvPr id="5" name="正方形/長方形 4"/>
          <p:cNvSpPr/>
          <p:nvPr/>
        </p:nvSpPr>
        <p:spPr>
          <a:xfrm>
            <a:off x="395536" y="1412776"/>
            <a:ext cx="8748464"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200" dirty="0" smtClean="0">
                <a:solidFill>
                  <a:schemeClr val="bg1"/>
                </a:solidFill>
                <a:latin typeface="ＭＳ ゴシック" pitchFamily="49" charset="-128"/>
                <a:ea typeface="ＭＳ ゴシック" pitchFamily="49" charset="-128"/>
              </a:rPr>
              <a:t>　公共工事の品質確保を目的として、価格と品質が総合的</a:t>
            </a:r>
            <a:r>
              <a:rPr kumimoji="1" lang="ja-JP" altLang="en-US" sz="2200" dirty="0" smtClean="0">
                <a:solidFill>
                  <a:schemeClr val="bg1"/>
                </a:solidFill>
                <a:latin typeface="ＭＳ ゴシック" pitchFamily="49" charset="-128"/>
                <a:ea typeface="ＭＳ ゴシック" pitchFamily="49" charset="-128"/>
              </a:rPr>
              <a:t>に優れ</a:t>
            </a:r>
            <a:r>
              <a:rPr lang="ja-JP" altLang="en-US" sz="2200" dirty="0" smtClean="0">
                <a:solidFill>
                  <a:schemeClr val="bg1"/>
                </a:solidFill>
                <a:latin typeface="ＭＳ ゴシック" pitchFamily="49" charset="-128"/>
                <a:ea typeface="ＭＳ ゴシック" pitchFamily="49" charset="-128"/>
              </a:rPr>
              <a:t>た</a:t>
            </a:r>
            <a:r>
              <a:rPr lang="ja-JP" altLang="en-US" sz="2200" dirty="0" smtClean="0">
                <a:solidFill>
                  <a:schemeClr val="bg1"/>
                </a:solidFill>
                <a:latin typeface="ＭＳ ゴシック" pitchFamily="49" charset="-128"/>
                <a:ea typeface="ＭＳ ゴシック" pitchFamily="49" charset="-128"/>
              </a:rPr>
              <a:t>調達を行う。</a:t>
            </a:r>
            <a:endParaRPr lang="en-US" altLang="ja-JP" sz="2200" dirty="0" smtClean="0">
              <a:solidFill>
                <a:schemeClr val="bg1"/>
              </a:solidFill>
              <a:latin typeface="ＭＳ ゴシック" pitchFamily="49" charset="-128"/>
              <a:ea typeface="ＭＳ ゴシック" pitchFamily="49" charset="-128"/>
            </a:endParaRPr>
          </a:p>
          <a:p>
            <a:endParaRPr kumimoji="1" lang="ja-JP" altLang="en-US" sz="2200" dirty="0">
              <a:solidFill>
                <a:schemeClr val="bg1"/>
              </a:solidFill>
              <a:latin typeface="ＭＳ ゴシック" pitchFamily="49" charset="-128"/>
              <a:ea typeface="ＭＳ ゴシック" pitchFamily="49" charset="-128"/>
            </a:endParaRPr>
          </a:p>
        </p:txBody>
      </p:sp>
      <p:sp>
        <p:nvSpPr>
          <p:cNvPr id="6" name="正方形/長方形 5"/>
          <p:cNvSpPr/>
          <p:nvPr/>
        </p:nvSpPr>
        <p:spPr>
          <a:xfrm>
            <a:off x="395536" y="2060848"/>
            <a:ext cx="8748464"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200" dirty="0" smtClean="0">
                <a:solidFill>
                  <a:schemeClr val="bg1"/>
                </a:solidFill>
                <a:latin typeface="ＭＳ ゴシック" pitchFamily="49" charset="-128"/>
                <a:ea typeface="ＭＳ ゴシック" pitchFamily="49" charset="-128"/>
              </a:rPr>
              <a:t>　</a:t>
            </a:r>
            <a:r>
              <a:rPr kumimoji="1" lang="en-US" altLang="ja-JP" sz="2200" dirty="0" smtClean="0">
                <a:solidFill>
                  <a:schemeClr val="bg1"/>
                </a:solidFill>
                <a:latin typeface="ＭＳ ゴシック" pitchFamily="49" charset="-128"/>
                <a:ea typeface="ＭＳ ゴシック" pitchFamily="49" charset="-128"/>
              </a:rPr>
              <a:t>※</a:t>
            </a:r>
            <a:r>
              <a:rPr kumimoji="1" lang="ja-JP" altLang="en-US" sz="2200" dirty="0" smtClean="0">
                <a:solidFill>
                  <a:schemeClr val="bg1"/>
                </a:solidFill>
                <a:latin typeface="ＭＳ ゴシック" pitchFamily="49" charset="-128"/>
                <a:ea typeface="ＭＳ ゴシック" pitchFamily="49" charset="-128"/>
              </a:rPr>
              <a:t>ここでいう品質確保とは、入札時における品質の担保の</a:t>
            </a:r>
            <a:r>
              <a:rPr lang="ja-JP" altLang="en-US" sz="2200" dirty="0" smtClean="0">
                <a:solidFill>
                  <a:schemeClr val="bg1"/>
                </a:solidFill>
                <a:latin typeface="ＭＳ ゴシック" pitchFamily="49" charset="-128"/>
                <a:ea typeface="ＭＳ ゴシック" pitchFamily="49" charset="-128"/>
              </a:rPr>
              <a:t>こと。</a:t>
            </a:r>
            <a:endParaRPr lang="en-US" altLang="ja-JP" sz="2200" dirty="0" smtClean="0">
              <a:solidFill>
                <a:schemeClr val="bg1"/>
              </a:solidFill>
              <a:latin typeface="ＭＳ ゴシック" pitchFamily="49" charset="-128"/>
              <a:ea typeface="ＭＳ ゴシック" pitchFamily="49" charset="-128"/>
            </a:endParaRPr>
          </a:p>
          <a:p>
            <a:endParaRPr kumimoji="1" lang="ja-JP" altLang="en-US" sz="2200" dirty="0">
              <a:solidFill>
                <a:schemeClr val="bg1"/>
              </a:solidFill>
              <a:latin typeface="ＭＳ ゴシック" pitchFamily="49" charset="-128"/>
              <a:ea typeface="ＭＳ ゴシック" pitchFamily="49" charset="-128"/>
            </a:endParaRPr>
          </a:p>
        </p:txBody>
      </p:sp>
      <p:sp>
        <p:nvSpPr>
          <p:cNvPr id="7" name="正方形/長方形 6"/>
          <p:cNvSpPr/>
          <p:nvPr/>
        </p:nvSpPr>
        <p:spPr>
          <a:xfrm>
            <a:off x="395536" y="3140968"/>
            <a:ext cx="8748464"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200" dirty="0" smtClean="0">
                <a:solidFill>
                  <a:schemeClr val="bg1"/>
                </a:solidFill>
                <a:latin typeface="ＭＳ ゴシック" pitchFamily="49" charset="-128"/>
                <a:ea typeface="ＭＳ ゴシック" pitchFamily="49" charset="-128"/>
              </a:rPr>
              <a:t>　○ライフサイクル・コストの縮減や、工事目的物の品質確保</a:t>
            </a:r>
            <a:endParaRPr kumimoji="1" lang="en-US" altLang="ja-JP" sz="2200" dirty="0" smtClean="0">
              <a:solidFill>
                <a:schemeClr val="bg1"/>
              </a:solidFill>
              <a:latin typeface="ＭＳ ゴシック" pitchFamily="49" charset="-128"/>
              <a:ea typeface="ＭＳ ゴシック" pitchFamily="49" charset="-128"/>
            </a:endParaRPr>
          </a:p>
          <a:p>
            <a:r>
              <a:rPr lang="ja-JP" altLang="en-US" sz="2200" dirty="0">
                <a:solidFill>
                  <a:schemeClr val="bg1"/>
                </a:solidFill>
                <a:latin typeface="ＭＳ ゴシック" pitchFamily="49" charset="-128"/>
                <a:ea typeface="ＭＳ ゴシック" pitchFamily="49" charset="-128"/>
              </a:rPr>
              <a:t>　</a:t>
            </a:r>
            <a:r>
              <a:rPr lang="ja-JP" altLang="en-US" sz="2200" dirty="0" smtClean="0">
                <a:solidFill>
                  <a:schemeClr val="bg1"/>
                </a:solidFill>
                <a:latin typeface="ＭＳ ゴシック" pitchFamily="49" charset="-128"/>
                <a:ea typeface="ＭＳ ゴシック" pitchFamily="49" charset="-128"/>
              </a:rPr>
              <a:t>　コンクリートの品質確保に関する技術提案など</a:t>
            </a:r>
            <a:endParaRPr lang="en-US" altLang="ja-JP" sz="2200" dirty="0" smtClean="0">
              <a:solidFill>
                <a:schemeClr val="bg1"/>
              </a:solidFill>
              <a:latin typeface="ＭＳ ゴシック" pitchFamily="49" charset="-128"/>
              <a:ea typeface="ＭＳ ゴシック" pitchFamily="49" charset="-128"/>
            </a:endParaRPr>
          </a:p>
          <a:p>
            <a:endParaRPr kumimoji="1" lang="ja-JP" altLang="en-US" sz="2200" dirty="0">
              <a:solidFill>
                <a:schemeClr val="bg1"/>
              </a:solidFill>
              <a:latin typeface="ＭＳ ゴシック" pitchFamily="49" charset="-128"/>
              <a:ea typeface="ＭＳ ゴシック" pitchFamily="49" charset="-128"/>
            </a:endParaRPr>
          </a:p>
        </p:txBody>
      </p:sp>
      <p:sp>
        <p:nvSpPr>
          <p:cNvPr id="8" name="正方形/長方形 7"/>
          <p:cNvSpPr/>
          <p:nvPr/>
        </p:nvSpPr>
        <p:spPr>
          <a:xfrm>
            <a:off x="395536" y="4293096"/>
            <a:ext cx="8748464"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200" dirty="0" smtClean="0">
                <a:solidFill>
                  <a:schemeClr val="bg1"/>
                </a:solidFill>
                <a:latin typeface="ＭＳ ゴシック" pitchFamily="49" charset="-128"/>
                <a:ea typeface="ＭＳ ゴシック" pitchFamily="49" charset="-128"/>
              </a:rPr>
              <a:t>　○工事の施工段階における品質確保</a:t>
            </a:r>
            <a:endParaRPr kumimoji="1" lang="en-US" altLang="ja-JP" sz="2200" dirty="0" smtClean="0">
              <a:solidFill>
                <a:schemeClr val="bg1"/>
              </a:solidFill>
              <a:latin typeface="ＭＳ ゴシック" pitchFamily="49" charset="-128"/>
              <a:ea typeface="ＭＳ ゴシック" pitchFamily="49" charset="-128"/>
            </a:endParaRPr>
          </a:p>
          <a:p>
            <a:r>
              <a:rPr lang="ja-JP" altLang="en-US" sz="2200" dirty="0">
                <a:solidFill>
                  <a:schemeClr val="bg1"/>
                </a:solidFill>
                <a:latin typeface="ＭＳ ゴシック" pitchFamily="49" charset="-128"/>
                <a:ea typeface="ＭＳ ゴシック" pitchFamily="49" charset="-128"/>
              </a:rPr>
              <a:t>　</a:t>
            </a:r>
            <a:r>
              <a:rPr lang="ja-JP" altLang="en-US" sz="2200" dirty="0" smtClean="0">
                <a:solidFill>
                  <a:schemeClr val="bg1"/>
                </a:solidFill>
                <a:latin typeface="ＭＳ ゴシック" pitchFamily="49" charset="-128"/>
                <a:ea typeface="ＭＳ ゴシック" pitchFamily="49" charset="-128"/>
              </a:rPr>
              <a:t>　安全管理や、環境対策に関する技術提案</a:t>
            </a:r>
            <a:endParaRPr lang="en-US" altLang="ja-JP" sz="2200" dirty="0" smtClean="0">
              <a:solidFill>
                <a:schemeClr val="bg1"/>
              </a:solidFill>
              <a:latin typeface="ＭＳ ゴシック" pitchFamily="49" charset="-128"/>
              <a:ea typeface="ＭＳ ゴシック" pitchFamily="49" charset="-128"/>
            </a:endParaRPr>
          </a:p>
          <a:p>
            <a:endParaRPr kumimoji="1" lang="ja-JP" altLang="en-US" sz="2200" dirty="0">
              <a:solidFill>
                <a:schemeClr val="bg1"/>
              </a:solidFill>
              <a:latin typeface="ＭＳ ゴシック" pitchFamily="49" charset="-128"/>
              <a:ea typeface="ＭＳ ゴシック" pitchFamily="49" charset="-128"/>
            </a:endParaRPr>
          </a:p>
        </p:txBody>
      </p:sp>
      <p:sp>
        <p:nvSpPr>
          <p:cNvPr id="9" name="正方形/長方形 8"/>
          <p:cNvSpPr/>
          <p:nvPr/>
        </p:nvSpPr>
        <p:spPr>
          <a:xfrm>
            <a:off x="395536" y="5589240"/>
            <a:ext cx="8748464"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200" dirty="0" smtClean="0">
                <a:solidFill>
                  <a:schemeClr val="bg1"/>
                </a:solidFill>
                <a:latin typeface="ＭＳ ゴシック" pitchFamily="49" charset="-128"/>
                <a:ea typeface="ＭＳ ゴシック" pitchFamily="49" charset="-128"/>
              </a:rPr>
              <a:t>　○企業の能力</a:t>
            </a:r>
            <a:r>
              <a:rPr kumimoji="1" lang="ja-JP" altLang="en-US" sz="2200" dirty="0" smtClean="0">
                <a:solidFill>
                  <a:schemeClr val="bg1"/>
                </a:solidFill>
                <a:latin typeface="ＭＳ ゴシック" pitchFamily="49" charset="-128"/>
                <a:ea typeface="ＭＳ ゴシック" pitchFamily="49" charset="-128"/>
              </a:rPr>
              <a:t>を適正に</a:t>
            </a:r>
            <a:r>
              <a:rPr kumimoji="1" lang="ja-JP" altLang="en-US" sz="2200" dirty="0" smtClean="0">
                <a:solidFill>
                  <a:schemeClr val="bg1"/>
                </a:solidFill>
                <a:latin typeface="ＭＳ ゴシック" pitchFamily="49" charset="-128"/>
                <a:ea typeface="ＭＳ ゴシック" pitchFamily="49" charset="-128"/>
              </a:rPr>
              <a:t>審査</a:t>
            </a:r>
            <a:endParaRPr kumimoji="1" lang="en-US" altLang="ja-JP" sz="2200" dirty="0" smtClean="0">
              <a:solidFill>
                <a:schemeClr val="bg1"/>
              </a:solidFill>
              <a:latin typeface="ＭＳ ゴシック" pitchFamily="49" charset="-128"/>
              <a:ea typeface="ＭＳ ゴシック" pitchFamily="49" charset="-128"/>
            </a:endParaRPr>
          </a:p>
          <a:p>
            <a:r>
              <a:rPr lang="ja-JP" altLang="en-US" sz="2200" dirty="0">
                <a:solidFill>
                  <a:schemeClr val="bg1"/>
                </a:solidFill>
                <a:latin typeface="ＭＳ ゴシック" pitchFamily="49" charset="-128"/>
                <a:ea typeface="ＭＳ ゴシック" pitchFamily="49" charset="-128"/>
              </a:rPr>
              <a:t>　</a:t>
            </a:r>
            <a:r>
              <a:rPr lang="ja-JP" altLang="en-US" sz="2200" dirty="0" smtClean="0">
                <a:solidFill>
                  <a:schemeClr val="bg1"/>
                </a:solidFill>
                <a:latin typeface="ＭＳ ゴシック" pitchFamily="49" charset="-128"/>
                <a:ea typeface="ＭＳ ゴシック" pitchFamily="49" charset="-128"/>
              </a:rPr>
              <a:t>　技術提案や、施工実績、工事成績表定点、優良工事表彰履歴</a:t>
            </a:r>
            <a:endParaRPr lang="en-US" altLang="ja-JP" sz="2200" dirty="0" smtClean="0">
              <a:solidFill>
                <a:schemeClr val="bg1"/>
              </a:solidFill>
              <a:latin typeface="ＭＳ ゴシック" pitchFamily="49" charset="-128"/>
              <a:ea typeface="ＭＳ ゴシック" pitchFamily="49" charset="-128"/>
            </a:endParaRPr>
          </a:p>
          <a:p>
            <a:r>
              <a:rPr lang="ja-JP" altLang="en-US" sz="2200" dirty="0">
                <a:solidFill>
                  <a:schemeClr val="bg1"/>
                </a:solidFill>
                <a:latin typeface="ＭＳ ゴシック" pitchFamily="49" charset="-128"/>
                <a:ea typeface="ＭＳ ゴシック" pitchFamily="49" charset="-128"/>
              </a:rPr>
              <a:t>　</a:t>
            </a:r>
            <a:r>
              <a:rPr lang="ja-JP" altLang="en-US" sz="2200" dirty="0" smtClean="0">
                <a:solidFill>
                  <a:schemeClr val="bg1"/>
                </a:solidFill>
                <a:latin typeface="ＭＳ ゴシック" pitchFamily="49" charset="-128"/>
                <a:ea typeface="ＭＳ ゴシック" pitchFamily="49" charset="-128"/>
              </a:rPr>
              <a:t>　など</a:t>
            </a:r>
            <a:endParaRPr lang="en-US" altLang="ja-JP" sz="2200" dirty="0" smtClean="0">
              <a:solidFill>
                <a:schemeClr val="bg1"/>
              </a:solidFill>
              <a:latin typeface="ＭＳ ゴシック" pitchFamily="49" charset="-128"/>
              <a:ea typeface="ＭＳ ゴシック" pitchFamily="49" charset="-128"/>
            </a:endParaRPr>
          </a:p>
          <a:p>
            <a:endParaRPr kumimoji="1" lang="ja-JP" altLang="en-US" sz="2200" dirty="0">
              <a:solidFill>
                <a:schemeClr val="bg1"/>
              </a:solidFill>
              <a:latin typeface="ＭＳ ゴシック" pitchFamily="49" charset="-128"/>
              <a:ea typeface="ＭＳ ゴシック" pitchFamily="49"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
        <p:nvSpPr>
          <p:cNvPr id="4" name="正方形/長方形 3"/>
          <p:cNvSpPr/>
          <p:nvPr/>
        </p:nvSpPr>
        <p:spPr>
          <a:xfrm>
            <a:off x="0" y="692696"/>
            <a:ext cx="7812360"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bg1"/>
                </a:solidFill>
              </a:rPr>
              <a:t>１．競争参加資格照明資料</a:t>
            </a:r>
            <a:r>
              <a:rPr kumimoji="1" lang="ja-JP" altLang="en-US" sz="3200" b="1" dirty="0" smtClean="0">
                <a:solidFill>
                  <a:schemeClr val="bg1"/>
                </a:solidFill>
              </a:rPr>
              <a:t>の作成留意点</a:t>
            </a:r>
            <a:endParaRPr kumimoji="1" lang="ja-JP" altLang="en-US" sz="3200" b="1" dirty="0">
              <a:solidFill>
                <a:schemeClr val="bg1"/>
              </a:solidFill>
            </a:endParaRPr>
          </a:p>
        </p:txBody>
      </p:sp>
      <p:sp>
        <p:nvSpPr>
          <p:cNvPr id="5" name="正方形/長方形 4"/>
          <p:cNvSpPr/>
          <p:nvPr/>
        </p:nvSpPr>
        <p:spPr>
          <a:xfrm>
            <a:off x="0" y="1700808"/>
            <a:ext cx="471601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bg1"/>
                </a:solidFill>
                <a:latin typeface="ＭＳ ゴシック" pitchFamily="49" charset="-128"/>
                <a:ea typeface="ＭＳ ゴシック" pitchFamily="49" charset="-128"/>
              </a:rPr>
              <a:t>(1)</a:t>
            </a:r>
            <a:r>
              <a:rPr kumimoji="1" lang="ja-JP" altLang="en-US" sz="2400" dirty="0" smtClean="0">
                <a:solidFill>
                  <a:schemeClr val="bg1"/>
                </a:solidFill>
                <a:latin typeface="ＭＳ ゴシック" pitchFamily="49" charset="-128"/>
                <a:ea typeface="ＭＳ ゴシック" pitchFamily="49" charset="-128"/>
              </a:rPr>
              <a:t>様式の確認と不足の防止</a:t>
            </a:r>
            <a:endParaRPr kumimoji="1" lang="ja-JP" altLang="en-US" sz="2400" dirty="0">
              <a:solidFill>
                <a:schemeClr val="bg1"/>
              </a:solidFill>
              <a:latin typeface="ＭＳ ゴシック" pitchFamily="49" charset="-128"/>
              <a:ea typeface="ＭＳ ゴシック" pitchFamily="49" charset="-128"/>
            </a:endParaRPr>
          </a:p>
        </p:txBody>
      </p:sp>
      <p:sp>
        <p:nvSpPr>
          <p:cNvPr id="7" name="正方形/長方形 6"/>
          <p:cNvSpPr/>
          <p:nvPr/>
        </p:nvSpPr>
        <p:spPr>
          <a:xfrm>
            <a:off x="0" y="2348880"/>
            <a:ext cx="874846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bg1"/>
                </a:solidFill>
                <a:latin typeface="ＭＳ ゴシック" pitchFamily="49" charset="-128"/>
                <a:ea typeface="ＭＳ ゴシック" pitchFamily="49" charset="-128"/>
              </a:rPr>
              <a:t>http://www.pref.oita.jp/soshiki/17050/kensetsu-yousiki-4-1-1.html</a:t>
            </a:r>
            <a:endParaRPr kumimoji="1" lang="ja-JP" altLang="en-US" dirty="0">
              <a:solidFill>
                <a:schemeClr val="bg1"/>
              </a:solidFill>
              <a:latin typeface="ＭＳ ゴシック" pitchFamily="49" charset="-128"/>
              <a:ea typeface="ＭＳ ゴシック" pitchFamily="49" charset="-128"/>
            </a:endParaRPr>
          </a:p>
        </p:txBody>
      </p:sp>
      <p:sp>
        <p:nvSpPr>
          <p:cNvPr id="8" name="正方形/長方形 7"/>
          <p:cNvSpPr/>
          <p:nvPr/>
        </p:nvSpPr>
        <p:spPr>
          <a:xfrm>
            <a:off x="0" y="2852936"/>
            <a:ext cx="903649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ＭＳ ゴシック" pitchFamily="49" charset="-128"/>
                <a:ea typeface="ＭＳ ゴシック" pitchFamily="49" charset="-128"/>
              </a:rPr>
              <a:t>大分県庁／土木建築部／公共工事入札管理室／建設工事等の入札・契約様式</a:t>
            </a:r>
            <a:endParaRPr kumimoji="1" lang="ja-JP" altLang="en-US" dirty="0">
              <a:solidFill>
                <a:schemeClr val="bg1"/>
              </a:solidFill>
              <a:latin typeface="ＭＳ ゴシック" pitchFamily="49" charset="-128"/>
              <a:ea typeface="ＭＳ ゴシック" pitchFamily="49" charset="-128"/>
            </a:endParaRPr>
          </a:p>
        </p:txBody>
      </p:sp>
      <p:sp>
        <p:nvSpPr>
          <p:cNvPr id="12" name="正方形/長方形 11"/>
          <p:cNvSpPr/>
          <p:nvPr/>
        </p:nvSpPr>
        <p:spPr>
          <a:xfrm>
            <a:off x="0" y="3861048"/>
            <a:ext cx="730830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ＭＳ ゴシック" pitchFamily="49" charset="-128"/>
                <a:ea typeface="ＭＳ ゴシック" pitchFamily="49" charset="-128"/>
              </a:rPr>
              <a:t>○会社独自に作成したために、必要な項目が抜けていた。</a:t>
            </a:r>
            <a:endParaRPr kumimoji="1" lang="ja-JP" altLang="en-US" dirty="0">
              <a:solidFill>
                <a:schemeClr val="bg1"/>
              </a:solidFill>
              <a:latin typeface="ＭＳ ゴシック" pitchFamily="49" charset="-128"/>
              <a:ea typeface="ＭＳ ゴシック" pitchFamily="49" charset="-128"/>
            </a:endParaRPr>
          </a:p>
        </p:txBody>
      </p:sp>
      <p:sp>
        <p:nvSpPr>
          <p:cNvPr id="13" name="正方形/長方形 12"/>
          <p:cNvSpPr/>
          <p:nvPr/>
        </p:nvSpPr>
        <p:spPr>
          <a:xfrm>
            <a:off x="0" y="4725144"/>
            <a:ext cx="7092280"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ＭＳ ゴシック" pitchFamily="49" charset="-128"/>
                <a:ea typeface="ＭＳ ゴシック" pitchFamily="49" charset="-128"/>
              </a:rPr>
              <a:t>○資格・免許の取得年月日等が年月のみとなっていた。</a:t>
            </a:r>
            <a:endParaRPr kumimoji="1" lang="ja-JP" altLang="en-US" dirty="0">
              <a:solidFill>
                <a:schemeClr val="bg1"/>
              </a:solidFill>
              <a:latin typeface="ＭＳ ゴシック" pitchFamily="49" charset="-128"/>
              <a:ea typeface="ＭＳ ゴシック" pitchFamily="49" charset="-128"/>
            </a:endParaRPr>
          </a:p>
        </p:txBody>
      </p:sp>
      <p:sp>
        <p:nvSpPr>
          <p:cNvPr id="14" name="正方形/長方形 13"/>
          <p:cNvSpPr/>
          <p:nvPr/>
        </p:nvSpPr>
        <p:spPr>
          <a:xfrm>
            <a:off x="0" y="5589240"/>
            <a:ext cx="8244408"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ＭＳ ゴシック" pitchFamily="49" charset="-128"/>
                <a:ea typeface="ＭＳ ゴシック" pitchFamily="49" charset="-128"/>
              </a:rPr>
              <a:t>○技術資料様式６－２防災協定にかかる「証明書」が抜けていた。</a:t>
            </a:r>
            <a:endParaRPr kumimoji="1" lang="ja-JP" altLang="en-US" dirty="0">
              <a:solidFill>
                <a:schemeClr val="bg1"/>
              </a:solidFill>
              <a:latin typeface="ＭＳ ゴシック" pitchFamily="49" charset="-128"/>
              <a:ea typeface="ＭＳ ゴシック" pitchFamily="49"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00CC"/>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4" name="正方形/長方形 3"/>
          <p:cNvSpPr/>
          <p:nvPr/>
        </p:nvSpPr>
        <p:spPr>
          <a:xfrm>
            <a:off x="0" y="692696"/>
            <a:ext cx="363589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latin typeface="ＭＳ ゴシック" pitchFamily="49" charset="-128"/>
                <a:ea typeface="ＭＳ ゴシック" pitchFamily="49" charset="-128"/>
              </a:rPr>
              <a:t>(2)</a:t>
            </a:r>
            <a:r>
              <a:rPr kumimoji="1" lang="ja-JP" altLang="en-US" sz="2400" dirty="0" smtClean="0">
                <a:solidFill>
                  <a:schemeClr val="tx1"/>
                </a:solidFill>
                <a:latin typeface="ＭＳ ゴシック" pitchFamily="49" charset="-128"/>
                <a:ea typeface="ＭＳ ゴシック" pitchFamily="49" charset="-128"/>
              </a:rPr>
              <a:t>記載内容の再確認</a:t>
            </a:r>
            <a:endParaRPr kumimoji="1" lang="ja-JP" altLang="en-US" sz="2400" dirty="0">
              <a:solidFill>
                <a:schemeClr val="tx1"/>
              </a:solidFill>
              <a:latin typeface="ＭＳ ゴシック" pitchFamily="49" charset="-128"/>
              <a:ea typeface="ＭＳ ゴシック" pitchFamily="49" charset="-128"/>
            </a:endParaRPr>
          </a:p>
        </p:txBody>
      </p:sp>
      <p:sp>
        <p:nvSpPr>
          <p:cNvPr id="5" name="正方形/長方形 4"/>
          <p:cNvSpPr/>
          <p:nvPr/>
        </p:nvSpPr>
        <p:spPr>
          <a:xfrm>
            <a:off x="0" y="1988840"/>
            <a:ext cx="435597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ＭＳ ゴシック" pitchFamily="49" charset="-128"/>
                <a:ea typeface="ＭＳ ゴシック" pitchFamily="49" charset="-128"/>
              </a:rPr>
              <a:t>○文字の変換間違いがある。</a:t>
            </a:r>
            <a:endParaRPr kumimoji="1" lang="ja-JP" altLang="en-US" dirty="0">
              <a:solidFill>
                <a:schemeClr val="tx1"/>
              </a:solidFill>
              <a:latin typeface="ＭＳ ゴシック" pitchFamily="49" charset="-128"/>
              <a:ea typeface="ＭＳ ゴシック" pitchFamily="49" charset="-128"/>
            </a:endParaRPr>
          </a:p>
        </p:txBody>
      </p:sp>
      <p:sp>
        <p:nvSpPr>
          <p:cNvPr id="7" name="正方形/長方形 6"/>
          <p:cNvSpPr/>
          <p:nvPr/>
        </p:nvSpPr>
        <p:spPr>
          <a:xfrm>
            <a:off x="0" y="4077072"/>
            <a:ext cx="7092280"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ＭＳ ゴシック" pitchFamily="49" charset="-128"/>
                <a:ea typeface="ＭＳ ゴシック" pitchFamily="49" charset="-128"/>
              </a:rPr>
              <a:t>○防災協定の協定期間に開札日が含まれていなかった。</a:t>
            </a:r>
            <a:endParaRPr kumimoji="1" lang="ja-JP" altLang="en-US" dirty="0">
              <a:solidFill>
                <a:schemeClr val="tx1"/>
              </a:solidFill>
              <a:latin typeface="ＭＳ ゴシック" pitchFamily="49" charset="-128"/>
              <a:ea typeface="ＭＳ ゴシック" pitchFamily="49" charset="-128"/>
            </a:endParaRPr>
          </a:p>
        </p:txBody>
      </p:sp>
      <p:sp>
        <p:nvSpPr>
          <p:cNvPr id="8" name="正方形/長方形 7"/>
          <p:cNvSpPr/>
          <p:nvPr/>
        </p:nvSpPr>
        <p:spPr>
          <a:xfrm>
            <a:off x="0" y="2636912"/>
            <a:ext cx="6660232"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ＭＳ ゴシック" pitchFamily="49" charset="-128"/>
                <a:ea typeface="ＭＳ ゴシック" pitchFamily="49" charset="-128"/>
              </a:rPr>
              <a:t>○配置予定技術者の資格等登録番号に誤記がある。</a:t>
            </a:r>
            <a:endParaRPr kumimoji="1" lang="ja-JP" altLang="en-US" dirty="0">
              <a:solidFill>
                <a:schemeClr val="tx1"/>
              </a:solidFill>
              <a:latin typeface="ＭＳ ゴシック" pitchFamily="49" charset="-128"/>
              <a:ea typeface="ＭＳ ゴシック" pitchFamily="49" charset="-128"/>
            </a:endParaRPr>
          </a:p>
        </p:txBody>
      </p:sp>
      <p:sp>
        <p:nvSpPr>
          <p:cNvPr id="9" name="正方形/長方形 8"/>
          <p:cNvSpPr/>
          <p:nvPr/>
        </p:nvSpPr>
        <p:spPr>
          <a:xfrm>
            <a:off x="0" y="4725144"/>
            <a:ext cx="730830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ＭＳ ゴシック" pitchFamily="49" charset="-128"/>
                <a:ea typeface="ＭＳ ゴシック" pitchFamily="49" charset="-128"/>
              </a:rPr>
              <a:t>○ＣＯＲＩＮＳデータの１ページ目のみの添付であった。</a:t>
            </a:r>
            <a:endParaRPr kumimoji="1" lang="ja-JP" altLang="en-US" dirty="0">
              <a:solidFill>
                <a:schemeClr val="tx1"/>
              </a:solidFill>
              <a:latin typeface="ＭＳ ゴシック" pitchFamily="49" charset="-128"/>
              <a:ea typeface="ＭＳ ゴシック" pitchFamily="49" charset="-128"/>
            </a:endParaRPr>
          </a:p>
        </p:txBody>
      </p:sp>
      <p:sp>
        <p:nvSpPr>
          <p:cNvPr id="11" name="正方形/長方形 10"/>
          <p:cNvSpPr/>
          <p:nvPr/>
        </p:nvSpPr>
        <p:spPr>
          <a:xfrm>
            <a:off x="0" y="1340768"/>
            <a:ext cx="3851920"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ＭＳ ゴシック" pitchFamily="49" charset="-128"/>
                <a:ea typeface="ＭＳ ゴシック" pitchFamily="49" charset="-128"/>
              </a:rPr>
              <a:t>◇誤字・脱字・記入漏れ</a:t>
            </a:r>
            <a:endParaRPr kumimoji="1" lang="ja-JP" altLang="en-US" dirty="0">
              <a:solidFill>
                <a:schemeClr val="tx1"/>
              </a:solidFill>
              <a:latin typeface="ＭＳ ゴシック" pitchFamily="49" charset="-128"/>
              <a:ea typeface="ＭＳ ゴシック" pitchFamily="49" charset="-128"/>
            </a:endParaRPr>
          </a:p>
        </p:txBody>
      </p:sp>
      <p:sp>
        <p:nvSpPr>
          <p:cNvPr id="12" name="正方形/長方形 11"/>
          <p:cNvSpPr/>
          <p:nvPr/>
        </p:nvSpPr>
        <p:spPr>
          <a:xfrm>
            <a:off x="0" y="3429000"/>
            <a:ext cx="3419872"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ＭＳ ゴシック" pitchFamily="49" charset="-128"/>
                <a:ea typeface="ＭＳ ゴシック" pitchFamily="49" charset="-128"/>
              </a:rPr>
              <a:t>◇添付資料との照合</a:t>
            </a:r>
            <a:endParaRPr kumimoji="1" lang="ja-JP" altLang="en-US" dirty="0">
              <a:solidFill>
                <a:schemeClr val="tx1"/>
              </a:solidFill>
              <a:latin typeface="ＭＳ ゴシック" pitchFamily="49" charset="-128"/>
              <a:ea typeface="ＭＳ ゴシック" pitchFamily="49"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692696"/>
            <a:ext cx="8964488"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２．施工計画に関する技術的所見</a:t>
            </a:r>
            <a:r>
              <a:rPr kumimoji="1" lang="ja-JP" altLang="en-US" sz="3200" b="1" dirty="0" smtClean="0">
                <a:solidFill>
                  <a:schemeClr val="tx1"/>
                </a:solidFill>
              </a:rPr>
              <a:t>の作成留意点</a:t>
            </a:r>
            <a:endParaRPr kumimoji="1" lang="ja-JP" altLang="en-US" sz="3200" b="1" dirty="0">
              <a:solidFill>
                <a:schemeClr val="tx1"/>
              </a:solidFill>
            </a:endParaRPr>
          </a:p>
        </p:txBody>
      </p:sp>
      <p:sp>
        <p:nvSpPr>
          <p:cNvPr id="5" name="正方形/長方形 4"/>
          <p:cNvSpPr/>
          <p:nvPr/>
        </p:nvSpPr>
        <p:spPr>
          <a:xfrm>
            <a:off x="0" y="3284984"/>
            <a:ext cx="478802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latin typeface="ＭＳ ゴシック" pitchFamily="49" charset="-128"/>
                <a:ea typeface="ＭＳ ゴシック" pitchFamily="49" charset="-128"/>
              </a:rPr>
              <a:t>(3)</a:t>
            </a:r>
            <a:r>
              <a:rPr kumimoji="1" lang="ja-JP" altLang="en-US" sz="2400" dirty="0" smtClean="0">
                <a:solidFill>
                  <a:schemeClr val="tx1"/>
                </a:solidFill>
                <a:latin typeface="ＭＳ ゴシック" pitchFamily="49" charset="-128"/>
                <a:ea typeface="ＭＳ ゴシック" pitchFamily="49" charset="-128"/>
              </a:rPr>
              <a:t>簡易なタイトルの設定</a:t>
            </a:r>
            <a:endParaRPr kumimoji="1" lang="ja-JP" altLang="en-US" sz="2400" dirty="0">
              <a:solidFill>
                <a:schemeClr val="tx1"/>
              </a:solidFill>
              <a:latin typeface="ＭＳ ゴシック" pitchFamily="49" charset="-128"/>
              <a:ea typeface="ＭＳ ゴシック" pitchFamily="49" charset="-128"/>
            </a:endParaRPr>
          </a:p>
        </p:txBody>
      </p:sp>
      <p:sp>
        <p:nvSpPr>
          <p:cNvPr id="9" name="正方形/長方形 8"/>
          <p:cNvSpPr/>
          <p:nvPr/>
        </p:nvSpPr>
        <p:spPr>
          <a:xfrm>
            <a:off x="0" y="1556792"/>
            <a:ext cx="7524328"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latin typeface="ＭＳ ゴシック" pitchFamily="49" charset="-128"/>
                <a:ea typeface="ＭＳ ゴシック" pitchFamily="49" charset="-128"/>
              </a:rPr>
              <a:t>(1)</a:t>
            </a:r>
            <a:r>
              <a:rPr kumimoji="1" lang="ja-JP" altLang="en-US" sz="2400" dirty="0" smtClean="0">
                <a:solidFill>
                  <a:schemeClr val="tx1"/>
                </a:solidFill>
                <a:latin typeface="ＭＳ ゴシック" pitchFamily="49" charset="-128"/>
                <a:ea typeface="ＭＳ ゴシック" pitchFamily="49" charset="-128"/>
              </a:rPr>
              <a:t>課題番号及び課題名の未記入・誤りの防止</a:t>
            </a:r>
            <a:endParaRPr kumimoji="1" lang="ja-JP" altLang="en-US" sz="2400" dirty="0">
              <a:solidFill>
                <a:schemeClr val="tx1"/>
              </a:solidFill>
              <a:latin typeface="ＭＳ ゴシック" pitchFamily="49" charset="-128"/>
              <a:ea typeface="ＭＳ ゴシック" pitchFamily="49" charset="-128"/>
            </a:endParaRPr>
          </a:p>
        </p:txBody>
      </p:sp>
      <p:sp>
        <p:nvSpPr>
          <p:cNvPr id="10" name="正方形/長方形 9"/>
          <p:cNvSpPr/>
          <p:nvPr/>
        </p:nvSpPr>
        <p:spPr>
          <a:xfrm>
            <a:off x="0" y="5013176"/>
            <a:ext cx="658822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latin typeface="ＭＳ ゴシック" pitchFamily="49" charset="-128"/>
                <a:ea typeface="ＭＳ ゴシック" pitchFamily="49" charset="-128"/>
              </a:rPr>
              <a:t>(5)</a:t>
            </a:r>
            <a:r>
              <a:rPr kumimoji="1" lang="ja-JP" altLang="en-US" sz="2400" dirty="0" smtClean="0">
                <a:solidFill>
                  <a:schemeClr val="tx1"/>
                </a:solidFill>
                <a:latin typeface="ＭＳ ゴシック" pitchFamily="49" charset="-128"/>
                <a:ea typeface="ＭＳ ゴシック" pitchFamily="49" charset="-128"/>
              </a:rPr>
              <a:t>具体的な内容・説明等を簡潔に記載</a:t>
            </a:r>
            <a:endParaRPr kumimoji="1" lang="ja-JP" altLang="en-US" sz="2400" dirty="0">
              <a:solidFill>
                <a:schemeClr val="tx1"/>
              </a:solidFill>
              <a:latin typeface="ＭＳ ゴシック" pitchFamily="49" charset="-128"/>
              <a:ea typeface="ＭＳ ゴシック" pitchFamily="49" charset="-128"/>
            </a:endParaRPr>
          </a:p>
        </p:txBody>
      </p:sp>
      <p:sp>
        <p:nvSpPr>
          <p:cNvPr id="11" name="正方形/長方形 10"/>
          <p:cNvSpPr/>
          <p:nvPr/>
        </p:nvSpPr>
        <p:spPr>
          <a:xfrm>
            <a:off x="0" y="4149080"/>
            <a:ext cx="3851920"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latin typeface="ＭＳ ゴシック" pitchFamily="49" charset="-128"/>
                <a:ea typeface="ＭＳ ゴシック" pitchFamily="49" charset="-128"/>
              </a:rPr>
              <a:t>(4)</a:t>
            </a:r>
            <a:r>
              <a:rPr kumimoji="1" lang="ja-JP" altLang="en-US" sz="2400" dirty="0" smtClean="0">
                <a:solidFill>
                  <a:schemeClr val="tx1"/>
                </a:solidFill>
                <a:latin typeface="ＭＳ ゴシック" pitchFamily="49" charset="-128"/>
                <a:ea typeface="ＭＳ ゴシック" pitchFamily="49" charset="-128"/>
              </a:rPr>
              <a:t>複数提案の防止</a:t>
            </a:r>
            <a:endParaRPr kumimoji="1" lang="ja-JP" altLang="en-US" sz="2400" dirty="0">
              <a:solidFill>
                <a:schemeClr val="tx1"/>
              </a:solidFill>
              <a:latin typeface="ＭＳ ゴシック" pitchFamily="49" charset="-128"/>
              <a:ea typeface="ＭＳ ゴシック" pitchFamily="49" charset="-128"/>
            </a:endParaRPr>
          </a:p>
        </p:txBody>
      </p:sp>
      <p:sp>
        <p:nvSpPr>
          <p:cNvPr id="12" name="正方形/長方形 11"/>
          <p:cNvSpPr/>
          <p:nvPr/>
        </p:nvSpPr>
        <p:spPr>
          <a:xfrm>
            <a:off x="0" y="2420888"/>
            <a:ext cx="478802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latin typeface="ＭＳ ゴシック" pitchFamily="49" charset="-128"/>
                <a:ea typeface="ＭＳ ゴシック" pitchFamily="49" charset="-128"/>
              </a:rPr>
              <a:t>(2)</a:t>
            </a:r>
            <a:r>
              <a:rPr kumimoji="1" lang="ja-JP" altLang="en-US" sz="2400" dirty="0" smtClean="0">
                <a:solidFill>
                  <a:schemeClr val="tx1"/>
                </a:solidFill>
                <a:latin typeface="ＭＳ ゴシック" pitchFamily="49" charset="-128"/>
                <a:ea typeface="ＭＳ ゴシック" pitchFamily="49" charset="-128"/>
              </a:rPr>
              <a:t>文字数等の制限の厳守</a:t>
            </a:r>
            <a:endParaRPr kumimoji="1" lang="ja-JP" altLang="en-US" sz="2400" dirty="0">
              <a:solidFill>
                <a:schemeClr val="tx1"/>
              </a:solidFill>
              <a:latin typeface="ＭＳ ゴシック" pitchFamily="49" charset="-128"/>
              <a:ea typeface="ＭＳ ゴシック" pitchFamily="49" charset="-128"/>
            </a:endParaRPr>
          </a:p>
        </p:txBody>
      </p:sp>
      <p:sp>
        <p:nvSpPr>
          <p:cNvPr id="13" name="正方形/長方形 12"/>
          <p:cNvSpPr/>
          <p:nvPr/>
        </p:nvSpPr>
        <p:spPr>
          <a:xfrm>
            <a:off x="0" y="5877272"/>
            <a:ext cx="507605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latin typeface="ＭＳ ゴシック" pitchFamily="49" charset="-128"/>
                <a:ea typeface="ＭＳ ゴシック" pitchFamily="49" charset="-128"/>
              </a:rPr>
              <a:t>(6)</a:t>
            </a:r>
            <a:r>
              <a:rPr kumimoji="1" lang="ja-JP" altLang="en-US" sz="2400" dirty="0" smtClean="0">
                <a:solidFill>
                  <a:schemeClr val="tx1"/>
                </a:solidFill>
                <a:latin typeface="ＭＳ ゴシック" pitchFamily="49" charset="-128"/>
                <a:ea typeface="ＭＳ ゴシック" pitchFamily="49" charset="-128"/>
              </a:rPr>
              <a:t>補足説明資料の有効活用</a:t>
            </a:r>
            <a:endParaRPr kumimoji="1" lang="ja-JP" altLang="en-US" sz="2400" dirty="0">
              <a:solidFill>
                <a:schemeClr val="tx1"/>
              </a:solidFill>
              <a:latin typeface="ＭＳ ゴシック" pitchFamily="49" charset="-128"/>
              <a:ea typeface="ＭＳ ゴシック" pitchFamily="49"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0" y="188640"/>
          <a:ext cx="4464509" cy="6559955"/>
        </p:xfrm>
        <a:graphic>
          <a:graphicData uri="http://schemas.openxmlformats.org/drawingml/2006/table">
            <a:tbl>
              <a:tblPr/>
              <a:tblGrid>
                <a:gridCol w="59593"/>
                <a:gridCol w="59593"/>
                <a:gridCol w="59593"/>
                <a:gridCol w="59593"/>
                <a:gridCol w="79457"/>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59593"/>
                <a:gridCol w="94356"/>
              </a:tblGrid>
              <a:tr h="96534">
                <a:tc>
                  <a:txBody>
                    <a:bodyPr/>
                    <a:lstStyle/>
                    <a:p>
                      <a:pPr algn="l" fontAlgn="ctr"/>
                      <a:endParaRPr lang="ja-JP" altLang="en-US" sz="300" b="0" i="0" u="none" strike="noStrike" dirty="0">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gridSpan="8">
                  <a:txBody>
                    <a:bodyPr/>
                    <a:lstStyle/>
                    <a:p>
                      <a:pPr algn="l" fontAlgn="ctr"/>
                      <a:r>
                        <a:rPr lang="zh-TW" altLang="en-US" sz="300" b="0" i="0" u="none" strike="noStrike">
                          <a:solidFill>
                            <a:srgbClr val="000000"/>
                          </a:solidFill>
                          <a:latin typeface="ＭＳ Ｐ明朝"/>
                        </a:rPr>
                        <a:t>技術資料様式２</a:t>
                      </a:r>
                    </a:p>
                  </a:txBody>
                  <a:tcPr marL="3307" marR="3307" marT="330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gridSpan="8">
                  <a:txBody>
                    <a:bodyPr/>
                    <a:lstStyle/>
                    <a:p>
                      <a:pPr algn="r" fontAlgn="ctr"/>
                      <a:r>
                        <a:rPr lang="zh-TW" altLang="en-US" sz="300" b="0" i="0" u="none" strike="noStrike">
                          <a:solidFill>
                            <a:srgbClr val="000000"/>
                          </a:solidFill>
                          <a:latin typeface="ＭＳ Ｐ明朝"/>
                        </a:rPr>
                        <a:t>（用紙Ａ４）</a:t>
                      </a:r>
                    </a:p>
                  </a:txBody>
                  <a:tcPr marL="3307" marR="3307" marT="330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gridSpan="72">
                  <a:txBody>
                    <a:bodyPr/>
                    <a:lstStyle/>
                    <a:p>
                      <a:pPr algn="ctr" fontAlgn="ctr"/>
                      <a:r>
                        <a:rPr lang="ja-JP" altLang="en-US" sz="1100" b="1" i="0" u="none" strike="noStrike" dirty="0">
                          <a:solidFill>
                            <a:srgbClr val="000000"/>
                          </a:solidFill>
                          <a:latin typeface="ＭＳ Ｐ明朝"/>
                        </a:rPr>
                        <a:t>施工計画に関する技術的所見</a:t>
                      </a:r>
                    </a:p>
                  </a:txBody>
                  <a:tcPr marL="3307" marR="3307" marT="330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dirty="0">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dirty="0">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dirty="0">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dirty="0">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dirty="0">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gridSpan="5">
                  <a:txBody>
                    <a:bodyPr/>
                    <a:lstStyle/>
                    <a:p>
                      <a:pPr algn="ctr" fontAlgn="ctr"/>
                      <a:r>
                        <a:rPr lang="ja-JP" altLang="en-US" sz="300" b="0" i="0" u="none" strike="noStrike">
                          <a:solidFill>
                            <a:srgbClr val="000000"/>
                          </a:solidFill>
                          <a:latin typeface="ＭＳ Ｐ明朝"/>
                        </a:rPr>
                        <a:t>工事名：</a:t>
                      </a: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3">
                  <a:txBody>
                    <a:bodyPr/>
                    <a:lstStyle/>
                    <a:p>
                      <a:pPr algn="l" fontAlgn="ctr"/>
                      <a:r>
                        <a:rPr lang="ja-JP" altLang="en-US" sz="300" b="0" i="0" u="none" strike="noStrike">
                          <a:solidFill>
                            <a:srgbClr val="000000"/>
                          </a:solidFill>
                          <a:latin typeface="ＭＳ Ｐ明朝"/>
                        </a:rPr>
                        <a:t>○○第○号○○工事</a:t>
                      </a: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gridSpan="5">
                  <a:txBody>
                    <a:bodyPr/>
                    <a:lstStyle/>
                    <a:p>
                      <a:pPr algn="ctr" fontAlgn="ctr"/>
                      <a:r>
                        <a:rPr lang="ja-JP" altLang="en-US" sz="300" b="0" i="0" u="none" strike="noStrike">
                          <a:solidFill>
                            <a:srgbClr val="000000"/>
                          </a:solidFill>
                          <a:latin typeface="ＭＳ Ｐ明朝"/>
                        </a:rPr>
                        <a:t>会社名：</a:t>
                      </a: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3">
                  <a:txBody>
                    <a:bodyPr/>
                    <a:lstStyle/>
                    <a:p>
                      <a:pPr algn="ctr" fontAlgn="ctr"/>
                      <a:r>
                        <a:rPr lang="ja-JP" altLang="en-US" sz="300" b="0" i="0" u="none" strike="noStrike">
                          <a:solidFill>
                            <a:srgbClr val="000000"/>
                          </a:solidFill>
                          <a:latin typeface="ＭＳ Ｐ明朝"/>
                        </a:rPr>
                        <a:t>　</a:t>
                      </a: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rowSpan="2" gridSpan="7">
                  <a:txBody>
                    <a:bodyPr/>
                    <a:lstStyle/>
                    <a:p>
                      <a:pPr algn="ctr" fontAlgn="ctr"/>
                      <a:r>
                        <a:rPr lang="ja-JP" altLang="en-US" sz="600" b="0" i="0" u="none" strike="noStrike" dirty="0">
                          <a:solidFill>
                            <a:srgbClr val="000000"/>
                          </a:solidFill>
                          <a:latin typeface="ＭＳ Ｐ明朝"/>
                        </a:rPr>
                        <a:t>課題番号</a:t>
                      </a:r>
                    </a:p>
                  </a:txBody>
                  <a:tcPr marL="3307" marR="3307" marT="330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8">
                  <a:txBody>
                    <a:bodyPr/>
                    <a:lstStyle/>
                    <a:p>
                      <a:pPr algn="ctr" fontAlgn="ctr"/>
                      <a:r>
                        <a:rPr lang="ja-JP" altLang="en-US" sz="300" b="0" i="0" u="none" strike="noStrike">
                          <a:solidFill>
                            <a:srgbClr val="000000"/>
                          </a:solidFill>
                          <a:latin typeface="ＭＳ Ｐ明朝"/>
                        </a:rPr>
                        <a:t>△</a:t>
                      </a:r>
                    </a:p>
                  </a:txBody>
                  <a:tcPr marL="3307" marR="3307" marT="330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8">
                  <a:txBody>
                    <a:bodyPr/>
                    <a:lstStyle/>
                    <a:p>
                      <a:pPr algn="ctr" fontAlgn="ctr"/>
                      <a:r>
                        <a:rPr lang="ja-JP" altLang="en-US" sz="600" b="0" i="0" u="none" strike="noStrike" dirty="0">
                          <a:solidFill>
                            <a:srgbClr val="000000"/>
                          </a:solidFill>
                          <a:latin typeface="ＭＳ Ｐ明朝"/>
                        </a:rPr>
                        <a:t>課題名</a:t>
                      </a:r>
                    </a:p>
                  </a:txBody>
                  <a:tcPr marL="3307" marR="3307" marT="330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9">
                  <a:txBody>
                    <a:bodyPr/>
                    <a:lstStyle/>
                    <a:p>
                      <a:pPr algn="ctr" fontAlgn="ctr"/>
                      <a:r>
                        <a:rPr lang="ja-JP" altLang="en-US" sz="1100" b="0" i="0" u="none" strike="noStrike" dirty="0">
                          <a:solidFill>
                            <a:srgbClr val="000000"/>
                          </a:solidFill>
                          <a:latin typeface="ＭＳ Ｐ明朝"/>
                        </a:rPr>
                        <a:t>「□□対策」</a:t>
                      </a:r>
                    </a:p>
                  </a:txBody>
                  <a:tcPr marL="3307" marR="3307" marT="330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7"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ゴシック"/>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183779">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gridSpan="72">
                  <a:txBody>
                    <a:bodyPr/>
                    <a:lstStyle/>
                    <a:p>
                      <a:pPr algn="l" fontAlgn="ctr"/>
                      <a:r>
                        <a:rPr lang="en-US" altLang="ja-JP" sz="300" b="0" i="0" u="none" strike="noStrike" dirty="0">
                          <a:solidFill>
                            <a:srgbClr val="000000"/>
                          </a:solidFill>
                          <a:latin typeface="ＭＳ Ｐ明朝"/>
                        </a:rPr>
                        <a:t>※</a:t>
                      </a:r>
                      <a:r>
                        <a:rPr lang="ja-JP" altLang="en-US" sz="300" b="0" i="0" u="none" strike="noStrike" dirty="0">
                          <a:solidFill>
                            <a:srgbClr val="000000"/>
                          </a:solidFill>
                          <a:latin typeface="ＭＳ Ｐ明朝"/>
                        </a:rPr>
                        <a:t>施工上の課題に対応した具体的な施工計画（対策）について、別表</a:t>
                      </a:r>
                      <a:r>
                        <a:rPr lang="en-US" altLang="ja-JP" sz="300" b="0" i="0" u="none" strike="noStrike" dirty="0">
                          <a:solidFill>
                            <a:srgbClr val="000000"/>
                          </a:solidFill>
                          <a:latin typeface="ＭＳ Ｐ明朝"/>
                        </a:rPr>
                        <a:t>1</a:t>
                      </a:r>
                      <a:r>
                        <a:rPr lang="ja-JP" altLang="en-US" sz="300" b="0" i="0" u="none" strike="noStrike" dirty="0">
                          <a:solidFill>
                            <a:srgbClr val="000000"/>
                          </a:solidFill>
                          <a:latin typeface="ＭＳ Ｐ明朝"/>
                        </a:rPr>
                        <a:t>の</a:t>
                      </a:r>
                      <a:r>
                        <a:rPr lang="en-US" altLang="ja-JP" sz="300" b="0" i="0" u="none" strike="noStrike" dirty="0">
                          <a:solidFill>
                            <a:srgbClr val="000000"/>
                          </a:solidFill>
                          <a:latin typeface="ＭＳ Ｐ明朝"/>
                        </a:rPr>
                        <a:t>2</a:t>
                      </a:r>
                      <a:r>
                        <a:rPr lang="ja-JP" altLang="en-US" sz="300" b="0" i="0" u="none" strike="noStrike" dirty="0">
                          <a:solidFill>
                            <a:srgbClr val="000000"/>
                          </a:solidFill>
                          <a:latin typeface="ＭＳ Ｐ明朝"/>
                        </a:rPr>
                        <a:t>に留意のうえ、記載（提案）すること。評価については、本様式（技術資料様式２）に記載された内容によるものとする。</a:t>
                      </a:r>
                    </a:p>
                  </a:txBody>
                  <a:tcPr marL="3307" marR="3307" marT="330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gridSpan="71">
                  <a:txBody>
                    <a:bodyPr/>
                    <a:lstStyle/>
                    <a:p>
                      <a:pPr algn="l" fontAlgn="ctr"/>
                      <a:r>
                        <a:rPr lang="ja-JP" altLang="en-US" sz="300" b="0" i="0" u="none" strike="noStrike">
                          <a:solidFill>
                            <a:srgbClr val="000000"/>
                          </a:solidFill>
                          <a:latin typeface="ＭＳ Ｐ明朝"/>
                        </a:rPr>
                        <a:t>なお、工事名・会社名・課題番号・課題名を記入の上、提案の記載については次の取扱いに注意すること。</a:t>
                      </a:r>
                    </a:p>
                  </a:txBody>
                  <a:tcPr marL="3307" marR="3307" marT="330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133115">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gridSpan="71">
                  <a:txBody>
                    <a:bodyPr/>
                    <a:lstStyle/>
                    <a:p>
                      <a:pPr algn="l" fontAlgn="ctr"/>
                      <a:r>
                        <a:rPr lang="en-US" altLang="ja-JP" sz="300" b="0" i="0" u="none" strike="noStrike">
                          <a:solidFill>
                            <a:srgbClr val="000000"/>
                          </a:solidFill>
                          <a:latin typeface="ＭＳ Ｐ明朝"/>
                        </a:rPr>
                        <a:t>(</a:t>
                      </a:r>
                      <a:r>
                        <a:rPr lang="ja-JP" altLang="en-US" sz="300" b="0" i="0" u="none" strike="noStrike">
                          <a:solidFill>
                            <a:srgbClr val="000000"/>
                          </a:solidFill>
                          <a:latin typeface="ＭＳ Ｐ明朝"/>
                        </a:rPr>
                        <a:t>１</a:t>
                      </a:r>
                      <a:r>
                        <a:rPr lang="en-US" altLang="ja-JP" sz="300" b="0" i="0" u="none" strike="noStrike">
                          <a:solidFill>
                            <a:srgbClr val="000000"/>
                          </a:solidFill>
                          <a:latin typeface="ＭＳ Ｐ明朝"/>
                        </a:rPr>
                        <a:t>)</a:t>
                      </a:r>
                      <a:r>
                        <a:rPr lang="ja-JP" altLang="en-US" sz="300" b="0" i="0" u="none" strike="noStrike">
                          <a:solidFill>
                            <a:srgbClr val="000000"/>
                          </a:solidFill>
                          <a:latin typeface="ＭＳ Ｐ明朝"/>
                        </a:rPr>
                        <a:t>施工上の課題</a:t>
                      </a:r>
                      <a:r>
                        <a:rPr lang="en-US" altLang="ja-JP" sz="300" b="0" i="0" u="none" strike="noStrike">
                          <a:solidFill>
                            <a:srgbClr val="000000"/>
                          </a:solidFill>
                          <a:latin typeface="ＭＳ Ｐ明朝"/>
                        </a:rPr>
                        <a:t>1</a:t>
                      </a:r>
                      <a:r>
                        <a:rPr lang="ja-JP" altLang="en-US" sz="300" b="0" i="0" u="none" strike="noStrike">
                          <a:solidFill>
                            <a:srgbClr val="000000"/>
                          </a:solidFill>
                          <a:latin typeface="ＭＳ Ｐ明朝"/>
                        </a:rPr>
                        <a:t>つに対して、本様式（Ａ４用紙）１枚の範囲内（５項目まで）で提案すること。</a:t>
                      </a:r>
                    </a:p>
                  </a:txBody>
                  <a:tcPr marL="3307" marR="3307" marT="330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17384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gridSpan="71">
                  <a:txBody>
                    <a:bodyPr/>
                    <a:lstStyle/>
                    <a:p>
                      <a:pPr algn="l" fontAlgn="ctr"/>
                      <a:r>
                        <a:rPr lang="en-US" altLang="ja-JP" sz="300" b="0" i="0" u="none" strike="noStrike">
                          <a:solidFill>
                            <a:srgbClr val="000000"/>
                          </a:solidFill>
                          <a:latin typeface="ＭＳ Ｐ明朝"/>
                        </a:rPr>
                        <a:t>(</a:t>
                      </a:r>
                      <a:r>
                        <a:rPr lang="ja-JP" altLang="en-US" sz="300" b="0" i="0" u="none" strike="noStrike">
                          <a:solidFill>
                            <a:srgbClr val="000000"/>
                          </a:solidFill>
                          <a:latin typeface="ＭＳ Ｐ明朝"/>
                        </a:rPr>
                        <a:t>２</a:t>
                      </a:r>
                      <a:r>
                        <a:rPr lang="en-US" altLang="ja-JP" sz="300" b="0" i="0" u="none" strike="noStrike">
                          <a:solidFill>
                            <a:srgbClr val="000000"/>
                          </a:solidFill>
                          <a:latin typeface="ＭＳ Ｐ明朝"/>
                        </a:rPr>
                        <a:t>)</a:t>
                      </a:r>
                      <a:r>
                        <a:rPr lang="ja-JP" altLang="en-US" sz="300" b="0" i="0" u="none" strike="noStrike">
                          <a:solidFill>
                            <a:srgbClr val="000000"/>
                          </a:solidFill>
                          <a:latin typeface="ＭＳ Ｐ明朝"/>
                        </a:rPr>
                        <a:t>提案項目それぞれに簡易なタイトルを記載のうえ、具体的な内容・説明等を簡潔に記載すること。</a:t>
                      </a:r>
                    </a:p>
                  </a:txBody>
                  <a:tcPr marL="3307" marR="3307" marT="330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17384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gridSpan="71">
                  <a:txBody>
                    <a:bodyPr/>
                    <a:lstStyle/>
                    <a:p>
                      <a:pPr algn="l" fontAlgn="ctr"/>
                      <a:r>
                        <a:rPr lang="en-US" altLang="ja-JP" sz="300" b="0" i="0" u="none" strike="noStrike" dirty="0">
                          <a:solidFill>
                            <a:srgbClr val="000000"/>
                          </a:solidFill>
                          <a:latin typeface="ＭＳ Ｐ明朝"/>
                        </a:rPr>
                        <a:t>(</a:t>
                      </a:r>
                      <a:r>
                        <a:rPr lang="ja-JP" altLang="en-US" sz="300" b="0" i="0" u="none" strike="noStrike" dirty="0">
                          <a:solidFill>
                            <a:srgbClr val="000000"/>
                          </a:solidFill>
                          <a:latin typeface="ＭＳ Ｐ明朝"/>
                        </a:rPr>
                        <a:t>３</a:t>
                      </a:r>
                      <a:r>
                        <a:rPr lang="en-US" altLang="ja-JP" sz="300" b="0" i="0" u="none" strike="noStrike" dirty="0">
                          <a:solidFill>
                            <a:srgbClr val="000000"/>
                          </a:solidFill>
                          <a:latin typeface="ＭＳ Ｐ明朝"/>
                        </a:rPr>
                        <a:t>)</a:t>
                      </a:r>
                      <a:r>
                        <a:rPr lang="ja-JP" altLang="en-US" sz="300" b="0" i="0" u="none" strike="noStrike" dirty="0">
                          <a:solidFill>
                            <a:srgbClr val="000000"/>
                          </a:solidFill>
                          <a:latin typeface="ＭＳ Ｐ明朝"/>
                        </a:rPr>
                        <a:t>本様式に加え、補足説明資料を</a:t>
                      </a:r>
                      <a:r>
                        <a:rPr lang="en-US" altLang="ja-JP" sz="300" b="0" i="0" u="none" strike="noStrike" dirty="0">
                          <a:solidFill>
                            <a:srgbClr val="000000"/>
                          </a:solidFill>
                          <a:latin typeface="ＭＳ Ｐ明朝"/>
                        </a:rPr>
                        <a:t>A</a:t>
                      </a:r>
                      <a:r>
                        <a:rPr lang="ja-JP" altLang="en-US" sz="300" b="0" i="0" u="none" strike="noStrike" dirty="0">
                          <a:solidFill>
                            <a:srgbClr val="000000"/>
                          </a:solidFill>
                          <a:latin typeface="ＭＳ Ｐ明朝"/>
                        </a:rPr>
                        <a:t>４用紙にて５枚まで添付することができる。なお、６枚以上添付されていた場合、６枚目以降は補足説明資料として取り扱わない。</a:t>
                      </a:r>
                    </a:p>
                  </a:txBody>
                  <a:tcPr marL="3307" marR="3307" marT="330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133115">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gridSpan="71">
                  <a:txBody>
                    <a:bodyPr/>
                    <a:lstStyle/>
                    <a:p>
                      <a:pPr algn="l" fontAlgn="ctr"/>
                      <a:r>
                        <a:rPr lang="en-US" altLang="ja-JP" sz="300" b="0" i="0" u="none" strike="noStrike">
                          <a:solidFill>
                            <a:srgbClr val="000000"/>
                          </a:solidFill>
                          <a:latin typeface="ＭＳ Ｐ明朝"/>
                        </a:rPr>
                        <a:t>(</a:t>
                      </a:r>
                      <a:r>
                        <a:rPr lang="ja-JP" altLang="en-US" sz="300" b="0" i="0" u="none" strike="noStrike">
                          <a:solidFill>
                            <a:srgbClr val="000000"/>
                          </a:solidFill>
                          <a:latin typeface="ＭＳ Ｐ明朝"/>
                        </a:rPr>
                        <a:t>４）</a:t>
                      </a:r>
                      <a:r>
                        <a:rPr lang="en-US" altLang="ja-JP" sz="300" b="0" i="0" u="none" strike="noStrike">
                          <a:solidFill>
                            <a:srgbClr val="000000"/>
                          </a:solidFill>
                          <a:latin typeface="ＭＳ Ｐ明朝"/>
                        </a:rPr>
                        <a:t>1</a:t>
                      </a:r>
                      <a:r>
                        <a:rPr lang="ja-JP" altLang="en-US" sz="300" b="0" i="0" u="none" strike="noStrike">
                          <a:solidFill>
                            <a:srgbClr val="000000"/>
                          </a:solidFill>
                          <a:latin typeface="ＭＳ Ｐ明朝"/>
                        </a:rPr>
                        <a:t>つの提案項目欄にまとめて複数の提案を記載しないこと。（記載していた場合は、最初に記載した提案のみを評価対象とする。</a:t>
                      </a:r>
                      <a:r>
                        <a:rPr lang="en-US" altLang="ja-JP" sz="300" b="0" i="0" u="none" strike="noStrike">
                          <a:solidFill>
                            <a:srgbClr val="000000"/>
                          </a:solidFill>
                          <a:latin typeface="ＭＳ Ｐ明朝"/>
                        </a:rPr>
                        <a:t>)</a:t>
                      </a:r>
                    </a:p>
                  </a:txBody>
                  <a:tcPr marL="3307" marR="3307" marT="330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133115">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gridSpan="71">
                  <a:txBody>
                    <a:bodyPr/>
                    <a:lstStyle/>
                    <a:p>
                      <a:pPr algn="l" fontAlgn="ctr"/>
                      <a:r>
                        <a:rPr lang="en-US" altLang="ja-JP" sz="300" b="0" i="0" u="none" strike="noStrike">
                          <a:solidFill>
                            <a:srgbClr val="000000"/>
                          </a:solidFill>
                          <a:latin typeface="ＭＳ Ｐ明朝"/>
                        </a:rPr>
                        <a:t>(</a:t>
                      </a:r>
                      <a:r>
                        <a:rPr lang="ja-JP" altLang="en-US" sz="300" b="0" i="0" u="none" strike="noStrike">
                          <a:solidFill>
                            <a:srgbClr val="000000"/>
                          </a:solidFill>
                          <a:latin typeface="ＭＳ Ｐ明朝"/>
                        </a:rPr>
                        <a:t>５）「具体的な内容・説明等」欄に記入する文字サイズは、１０ポイント程度とする。（４００字以内）</a:t>
                      </a:r>
                    </a:p>
                  </a:txBody>
                  <a:tcPr marL="3307" marR="3307" marT="3307"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a:noFill/>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rowSpan="9" gridSpan="3">
                  <a:txBody>
                    <a:bodyPr/>
                    <a:lstStyle/>
                    <a:p>
                      <a:pPr algn="ctr" fontAlgn="ctr"/>
                      <a:r>
                        <a:rPr lang="zh-TW" altLang="en-US" sz="800" b="0" i="0" u="none" strike="noStrike" dirty="0">
                          <a:solidFill>
                            <a:srgbClr val="000000"/>
                          </a:solidFill>
                          <a:latin typeface="ＭＳ Ｐ明朝"/>
                        </a:rPr>
                        <a:t>提</a:t>
                      </a:r>
                      <a:br>
                        <a:rPr lang="zh-TW" altLang="en-US" sz="800" b="0" i="0" u="none" strike="noStrike" dirty="0">
                          <a:solidFill>
                            <a:srgbClr val="000000"/>
                          </a:solidFill>
                          <a:latin typeface="ＭＳ Ｐ明朝"/>
                        </a:rPr>
                      </a:br>
                      <a:r>
                        <a:rPr lang="zh-TW" altLang="en-US" sz="800" b="0" i="0" u="none" strike="noStrike" dirty="0">
                          <a:solidFill>
                            <a:srgbClr val="000000"/>
                          </a:solidFill>
                          <a:latin typeface="ＭＳ Ｐ明朝"/>
                        </a:rPr>
                        <a:t>案</a:t>
                      </a:r>
                      <a:br>
                        <a:rPr lang="zh-TW" altLang="en-US" sz="800" b="0" i="0" u="none" strike="noStrike" dirty="0">
                          <a:solidFill>
                            <a:srgbClr val="000000"/>
                          </a:solidFill>
                          <a:latin typeface="ＭＳ Ｐ明朝"/>
                        </a:rPr>
                      </a:br>
                      <a:r>
                        <a:rPr lang="zh-TW" altLang="en-US" sz="800" b="0" i="0" u="none" strike="noStrike" dirty="0">
                          <a:solidFill>
                            <a:srgbClr val="000000"/>
                          </a:solidFill>
                          <a:latin typeface="ＭＳ Ｐ明朝"/>
                        </a:rPr>
                        <a:t>項</a:t>
                      </a:r>
                      <a:br>
                        <a:rPr lang="zh-TW" altLang="en-US" sz="800" b="0" i="0" u="none" strike="noStrike" dirty="0">
                          <a:solidFill>
                            <a:srgbClr val="000000"/>
                          </a:solidFill>
                          <a:latin typeface="ＭＳ Ｐ明朝"/>
                        </a:rPr>
                      </a:br>
                      <a:r>
                        <a:rPr lang="zh-TW" altLang="en-US" sz="800" b="0" i="0" u="none" strike="noStrike" dirty="0">
                          <a:solidFill>
                            <a:srgbClr val="000000"/>
                          </a:solidFill>
                          <a:latin typeface="ＭＳ Ｐ明朝"/>
                        </a:rPr>
                        <a:t>目</a:t>
                      </a:r>
                      <a:r>
                        <a:rPr lang="zh-TW" altLang="en-US" sz="400" b="0" i="0" u="none" strike="noStrike" dirty="0">
                          <a:solidFill>
                            <a:srgbClr val="000000"/>
                          </a:solidFill>
                          <a:latin typeface="ＭＳ Ｐ明朝"/>
                        </a:rPr>
                        <a:t/>
                      </a:r>
                      <a:br>
                        <a:rPr lang="zh-TW" altLang="en-US" sz="400" b="0" i="0" u="none" strike="noStrike" dirty="0">
                          <a:solidFill>
                            <a:srgbClr val="000000"/>
                          </a:solidFill>
                          <a:latin typeface="ＭＳ Ｐ明朝"/>
                        </a:rPr>
                      </a:br>
                      <a:r>
                        <a:rPr lang="zh-TW" altLang="en-US" sz="400" b="0" i="0" u="none" strike="noStrike" dirty="0">
                          <a:solidFill>
                            <a:srgbClr val="000000"/>
                          </a:solidFill>
                          <a:latin typeface="ＭＳ Ｐ明朝"/>
                        </a:rPr>
                        <a:t>（１）</a:t>
                      </a:r>
                    </a:p>
                  </a:txBody>
                  <a:tcPr marL="3307" marR="3307" marT="3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hMerge="1">
                  <a:txBody>
                    <a:bodyPr/>
                    <a:lstStyle/>
                    <a:p>
                      <a:endParaRPr kumimoji="1" lang="ja-JP" altLang="en-US"/>
                    </a:p>
                  </a:txBody>
                  <a:tcPr/>
                </a:tc>
                <a:tc rowSpan="9" hMerge="1">
                  <a:txBody>
                    <a:bodyPr/>
                    <a:lstStyle/>
                    <a:p>
                      <a:endParaRPr kumimoji="1" lang="ja-JP" altLang="en-US"/>
                    </a:p>
                  </a:txBody>
                  <a:tcPr/>
                </a:tc>
                <a:tc gridSpan="28">
                  <a:txBody>
                    <a:bodyPr/>
                    <a:lstStyle/>
                    <a:p>
                      <a:pPr algn="dist" fontAlgn="ctr"/>
                      <a:r>
                        <a:rPr lang="ja-JP" altLang="en-US" sz="1100" b="0" i="0" u="none" strike="noStrike" dirty="0">
                          <a:solidFill>
                            <a:srgbClr val="000000"/>
                          </a:solidFill>
                          <a:latin typeface="ＭＳ Ｐ明朝"/>
                        </a:rPr>
                        <a:t>（タイトル）</a:t>
                      </a:r>
                    </a:p>
                  </a:txBody>
                  <a:tcPr marL="3307" marR="3307" marT="33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100" b="0" i="0" u="none" strike="noStrike" dirty="0">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1">
                  <a:txBody>
                    <a:bodyPr/>
                    <a:lstStyle/>
                    <a:p>
                      <a:pPr algn="l" fontAlgn="ctr"/>
                      <a:r>
                        <a:rPr lang="ja-JP" altLang="en-US" sz="1100" b="0" i="0" u="none" strike="noStrike" dirty="0">
                          <a:solidFill>
                            <a:srgbClr val="000000"/>
                          </a:solidFill>
                          <a:latin typeface="ＭＳ Ｐ明朝"/>
                        </a:rPr>
                        <a:t>　</a:t>
                      </a:r>
                    </a:p>
                  </a:txBody>
                  <a:tcPr marL="3307" marR="3307" marT="33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8">
                  <a:txBody>
                    <a:bodyPr/>
                    <a:lstStyle/>
                    <a:p>
                      <a:pPr algn="dist" fontAlgn="ctr"/>
                      <a:r>
                        <a:rPr lang="ja-JP" altLang="en-US" sz="1100" b="0" i="0" u="none" strike="noStrike" dirty="0">
                          <a:solidFill>
                            <a:srgbClr val="000000"/>
                          </a:solidFill>
                          <a:latin typeface="ＭＳ Ｐ明朝"/>
                        </a:rPr>
                        <a:t>（具体的な内容・説明等）</a:t>
                      </a:r>
                    </a:p>
                  </a:txBody>
                  <a:tcPr marL="3307" marR="3307" marT="33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100" b="0" i="0" u="none" strike="noStrike" dirty="0">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1">
                  <a:txBody>
                    <a:bodyPr/>
                    <a:lstStyle/>
                    <a:p>
                      <a:pPr algn="l" fontAlgn="ctr"/>
                      <a:r>
                        <a:rPr lang="ja-JP" altLang="en-US" sz="1100" b="0" i="0" u="none" strike="noStrike" dirty="0">
                          <a:solidFill>
                            <a:srgbClr val="000000"/>
                          </a:solidFill>
                          <a:latin typeface="ＭＳ Ｐ明朝"/>
                        </a:rPr>
                        <a:t>　</a:t>
                      </a:r>
                    </a:p>
                  </a:txBody>
                  <a:tcPr marL="3307" marR="3307" marT="33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7" gridSpan="69">
                  <a:txBody>
                    <a:bodyPr/>
                    <a:lstStyle/>
                    <a:p>
                      <a:pPr algn="l" fontAlgn="t"/>
                      <a:r>
                        <a:rPr lang="ja-JP" altLang="en-US" sz="300" b="0" i="0" u="none" strike="noStrike" dirty="0">
                          <a:solidFill>
                            <a:srgbClr val="000000"/>
                          </a:solidFill>
                          <a:latin typeface="ＭＳ Ｐ明朝"/>
                        </a:rPr>
                        <a:t>　</a:t>
                      </a:r>
                    </a:p>
                  </a:txBody>
                  <a:tcPr marL="3307" marR="3307" marT="330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rowSpan="9" gridSpan="3">
                  <a:txBody>
                    <a:bodyPr/>
                    <a:lstStyle/>
                    <a:p>
                      <a:pPr algn="ctr" fontAlgn="ctr"/>
                      <a:r>
                        <a:rPr lang="zh-TW" altLang="en-US" sz="300" b="0" i="0" u="none" strike="noStrike">
                          <a:solidFill>
                            <a:srgbClr val="000000"/>
                          </a:solidFill>
                          <a:latin typeface="ＭＳ Ｐ明朝"/>
                        </a:rPr>
                        <a:t>提</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案</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項</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目</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（２）</a:t>
                      </a:r>
                    </a:p>
                  </a:txBody>
                  <a:tcPr marL="3307" marR="3307" marT="3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hMerge="1">
                  <a:txBody>
                    <a:bodyPr/>
                    <a:lstStyle/>
                    <a:p>
                      <a:endParaRPr kumimoji="1" lang="ja-JP" altLang="en-US"/>
                    </a:p>
                  </a:txBody>
                  <a:tcPr/>
                </a:tc>
                <a:tc rowSpan="9" hMerge="1">
                  <a:txBody>
                    <a:bodyPr/>
                    <a:lstStyle/>
                    <a:p>
                      <a:endParaRPr kumimoji="1" lang="ja-JP" altLang="en-US"/>
                    </a:p>
                  </a:txBody>
                  <a:tcPr/>
                </a:tc>
                <a:tc gridSpan="14">
                  <a:txBody>
                    <a:bodyPr/>
                    <a:lstStyle/>
                    <a:p>
                      <a:pPr algn="dist" fontAlgn="ctr"/>
                      <a:r>
                        <a:rPr lang="ja-JP" altLang="en-US" sz="300" b="0" i="0" u="none" strike="noStrike">
                          <a:solidFill>
                            <a:srgbClr val="000000"/>
                          </a:solidFill>
                          <a:latin typeface="ＭＳ Ｐ明朝"/>
                        </a:rPr>
                        <a:t>（タイトル）</a:t>
                      </a:r>
                    </a:p>
                  </a:txBody>
                  <a:tcPr marL="3307" marR="3307" marT="33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5">
                  <a:txBody>
                    <a:bodyPr/>
                    <a:lstStyle/>
                    <a:p>
                      <a:pPr algn="l" fontAlgn="ctr"/>
                      <a:r>
                        <a:rPr lang="ja-JP" altLang="en-US" sz="300" b="0" i="0" u="none" strike="noStrike">
                          <a:solidFill>
                            <a:srgbClr val="000000"/>
                          </a:solidFill>
                          <a:latin typeface="ＭＳ Ｐ明朝"/>
                        </a:rPr>
                        <a:t>　</a:t>
                      </a:r>
                    </a:p>
                  </a:txBody>
                  <a:tcPr marL="3307" marR="3307" marT="33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4">
                  <a:txBody>
                    <a:bodyPr/>
                    <a:lstStyle/>
                    <a:p>
                      <a:pPr algn="dist" fontAlgn="ctr"/>
                      <a:r>
                        <a:rPr lang="ja-JP" altLang="en-US" sz="300" b="0" i="0" u="none" strike="noStrike">
                          <a:solidFill>
                            <a:srgbClr val="000000"/>
                          </a:solidFill>
                          <a:latin typeface="ＭＳ Ｐ明朝"/>
                        </a:rPr>
                        <a:t>（具体的な内容・説明等）</a:t>
                      </a:r>
                    </a:p>
                  </a:txBody>
                  <a:tcPr marL="3307" marR="3307" marT="33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5">
                  <a:txBody>
                    <a:bodyPr/>
                    <a:lstStyle/>
                    <a:p>
                      <a:pPr algn="l" fontAlgn="ctr"/>
                      <a:r>
                        <a:rPr lang="ja-JP" altLang="en-US" sz="300" b="0" i="0" u="none" strike="noStrike">
                          <a:solidFill>
                            <a:srgbClr val="000000"/>
                          </a:solidFill>
                          <a:latin typeface="ＭＳ Ｐ明朝"/>
                        </a:rPr>
                        <a:t>　</a:t>
                      </a:r>
                    </a:p>
                  </a:txBody>
                  <a:tcPr marL="3307" marR="3307" marT="33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7" gridSpan="69">
                  <a:txBody>
                    <a:bodyPr/>
                    <a:lstStyle/>
                    <a:p>
                      <a:pPr algn="l" fontAlgn="ctr"/>
                      <a:r>
                        <a:rPr lang="ja-JP" altLang="en-US" sz="300" b="0" i="0" u="none" strike="noStrike">
                          <a:solidFill>
                            <a:srgbClr val="000000"/>
                          </a:solidFill>
                          <a:latin typeface="ＭＳ Ｐ明朝"/>
                        </a:rPr>
                        <a:t>　</a:t>
                      </a:r>
                    </a:p>
                  </a:txBody>
                  <a:tcPr marL="3307" marR="3307" marT="3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rowSpan="9" gridSpan="3">
                  <a:txBody>
                    <a:bodyPr/>
                    <a:lstStyle/>
                    <a:p>
                      <a:pPr algn="ctr" fontAlgn="ctr"/>
                      <a:r>
                        <a:rPr lang="zh-TW" altLang="en-US" sz="300" b="0" i="0" u="none" strike="noStrike">
                          <a:solidFill>
                            <a:srgbClr val="000000"/>
                          </a:solidFill>
                          <a:latin typeface="ＭＳ Ｐ明朝"/>
                        </a:rPr>
                        <a:t>提</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案</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項</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目</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（３）</a:t>
                      </a:r>
                    </a:p>
                  </a:txBody>
                  <a:tcPr marL="3307" marR="3307" marT="3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hMerge="1">
                  <a:txBody>
                    <a:bodyPr/>
                    <a:lstStyle/>
                    <a:p>
                      <a:endParaRPr kumimoji="1" lang="ja-JP" altLang="en-US"/>
                    </a:p>
                  </a:txBody>
                  <a:tcPr/>
                </a:tc>
                <a:tc rowSpan="9" hMerge="1">
                  <a:txBody>
                    <a:bodyPr/>
                    <a:lstStyle/>
                    <a:p>
                      <a:endParaRPr kumimoji="1" lang="ja-JP" altLang="en-US"/>
                    </a:p>
                  </a:txBody>
                  <a:tcPr/>
                </a:tc>
                <a:tc gridSpan="14">
                  <a:txBody>
                    <a:bodyPr/>
                    <a:lstStyle/>
                    <a:p>
                      <a:pPr algn="dist" fontAlgn="ctr"/>
                      <a:r>
                        <a:rPr lang="ja-JP" altLang="en-US" sz="300" b="0" i="0" u="none" strike="noStrike">
                          <a:solidFill>
                            <a:srgbClr val="000000"/>
                          </a:solidFill>
                          <a:latin typeface="ＭＳ Ｐ明朝"/>
                        </a:rPr>
                        <a:t>（タイトル）</a:t>
                      </a:r>
                    </a:p>
                  </a:txBody>
                  <a:tcPr marL="3307" marR="3307" marT="33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5">
                  <a:txBody>
                    <a:bodyPr/>
                    <a:lstStyle/>
                    <a:p>
                      <a:pPr algn="l" fontAlgn="ctr"/>
                      <a:r>
                        <a:rPr lang="ja-JP" altLang="en-US" sz="300" b="0" i="0" u="none" strike="noStrike">
                          <a:solidFill>
                            <a:srgbClr val="000000"/>
                          </a:solidFill>
                          <a:latin typeface="ＭＳ Ｐ明朝"/>
                        </a:rPr>
                        <a:t>　</a:t>
                      </a:r>
                    </a:p>
                  </a:txBody>
                  <a:tcPr marL="3307" marR="3307" marT="33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4">
                  <a:txBody>
                    <a:bodyPr/>
                    <a:lstStyle/>
                    <a:p>
                      <a:pPr algn="dist" fontAlgn="ctr"/>
                      <a:r>
                        <a:rPr lang="ja-JP" altLang="en-US" sz="300" b="0" i="0" u="none" strike="noStrike">
                          <a:solidFill>
                            <a:srgbClr val="000000"/>
                          </a:solidFill>
                          <a:latin typeface="ＭＳ Ｐ明朝"/>
                        </a:rPr>
                        <a:t>（具体的な内容・説明等）</a:t>
                      </a:r>
                    </a:p>
                  </a:txBody>
                  <a:tcPr marL="3307" marR="3307" marT="33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5">
                  <a:txBody>
                    <a:bodyPr/>
                    <a:lstStyle/>
                    <a:p>
                      <a:pPr algn="l" fontAlgn="ctr"/>
                      <a:r>
                        <a:rPr lang="ja-JP" altLang="en-US" sz="300" b="0" i="0" u="none" strike="noStrike">
                          <a:solidFill>
                            <a:srgbClr val="000000"/>
                          </a:solidFill>
                          <a:latin typeface="ＭＳ Ｐ明朝"/>
                        </a:rPr>
                        <a:t>　</a:t>
                      </a:r>
                    </a:p>
                  </a:txBody>
                  <a:tcPr marL="3307" marR="3307" marT="33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7" gridSpan="69">
                  <a:txBody>
                    <a:bodyPr/>
                    <a:lstStyle/>
                    <a:p>
                      <a:pPr algn="l" fontAlgn="ctr"/>
                      <a:r>
                        <a:rPr lang="ja-JP" altLang="en-US" sz="300" b="0" i="0" u="none" strike="noStrike">
                          <a:solidFill>
                            <a:srgbClr val="000000"/>
                          </a:solidFill>
                          <a:latin typeface="ＭＳ Ｐ明朝"/>
                        </a:rPr>
                        <a:t>　</a:t>
                      </a:r>
                    </a:p>
                  </a:txBody>
                  <a:tcPr marL="3307" marR="3307" marT="3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rowSpan="9" gridSpan="3">
                  <a:txBody>
                    <a:bodyPr/>
                    <a:lstStyle/>
                    <a:p>
                      <a:pPr algn="ctr" fontAlgn="ctr"/>
                      <a:r>
                        <a:rPr lang="zh-TW" altLang="en-US" sz="300" b="0" i="0" u="none" strike="noStrike">
                          <a:solidFill>
                            <a:srgbClr val="000000"/>
                          </a:solidFill>
                          <a:latin typeface="ＭＳ Ｐ明朝"/>
                        </a:rPr>
                        <a:t>提 </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案</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項</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目</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（４）</a:t>
                      </a:r>
                    </a:p>
                  </a:txBody>
                  <a:tcPr marL="3307" marR="3307" marT="3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hMerge="1">
                  <a:txBody>
                    <a:bodyPr/>
                    <a:lstStyle/>
                    <a:p>
                      <a:endParaRPr kumimoji="1" lang="ja-JP" altLang="en-US"/>
                    </a:p>
                  </a:txBody>
                  <a:tcPr/>
                </a:tc>
                <a:tc rowSpan="9" hMerge="1">
                  <a:txBody>
                    <a:bodyPr/>
                    <a:lstStyle/>
                    <a:p>
                      <a:endParaRPr kumimoji="1" lang="ja-JP" altLang="en-US"/>
                    </a:p>
                  </a:txBody>
                  <a:tcPr/>
                </a:tc>
                <a:tc gridSpan="14">
                  <a:txBody>
                    <a:bodyPr/>
                    <a:lstStyle/>
                    <a:p>
                      <a:pPr algn="dist" fontAlgn="ctr"/>
                      <a:r>
                        <a:rPr lang="ja-JP" altLang="en-US" sz="300" b="0" i="0" u="none" strike="noStrike">
                          <a:solidFill>
                            <a:srgbClr val="000000"/>
                          </a:solidFill>
                          <a:latin typeface="ＭＳ Ｐ明朝"/>
                        </a:rPr>
                        <a:t>（タイトル）</a:t>
                      </a:r>
                    </a:p>
                  </a:txBody>
                  <a:tcPr marL="3307" marR="3307" marT="33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5">
                  <a:txBody>
                    <a:bodyPr/>
                    <a:lstStyle/>
                    <a:p>
                      <a:pPr algn="l" fontAlgn="ctr"/>
                      <a:r>
                        <a:rPr lang="ja-JP" altLang="en-US" sz="300" b="1" i="0" u="none" strike="noStrike">
                          <a:solidFill>
                            <a:srgbClr val="000000"/>
                          </a:solidFill>
                          <a:latin typeface="ＭＳ Ｐ明朝"/>
                        </a:rPr>
                        <a:t>　</a:t>
                      </a:r>
                    </a:p>
                  </a:txBody>
                  <a:tcPr marL="3307" marR="3307" marT="33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4">
                  <a:txBody>
                    <a:bodyPr/>
                    <a:lstStyle/>
                    <a:p>
                      <a:pPr algn="dist" fontAlgn="ctr"/>
                      <a:r>
                        <a:rPr lang="ja-JP" altLang="en-US" sz="300" b="0" i="0" u="none" strike="noStrike">
                          <a:solidFill>
                            <a:srgbClr val="000000"/>
                          </a:solidFill>
                          <a:latin typeface="ＭＳ Ｐ明朝"/>
                        </a:rPr>
                        <a:t>（具体的な内容・説明等）</a:t>
                      </a:r>
                    </a:p>
                  </a:txBody>
                  <a:tcPr marL="3307" marR="3307" marT="33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5">
                  <a:txBody>
                    <a:bodyPr/>
                    <a:lstStyle/>
                    <a:p>
                      <a:pPr algn="l" fontAlgn="ctr"/>
                      <a:r>
                        <a:rPr lang="ja-JP" altLang="en-US" sz="300" b="0" i="0" u="none" strike="noStrike">
                          <a:solidFill>
                            <a:srgbClr val="000000"/>
                          </a:solidFill>
                          <a:latin typeface="ＭＳ Ｐ明朝"/>
                        </a:rPr>
                        <a:t>　</a:t>
                      </a:r>
                    </a:p>
                  </a:txBody>
                  <a:tcPr marL="3307" marR="3307" marT="33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7" gridSpan="69">
                  <a:txBody>
                    <a:bodyPr/>
                    <a:lstStyle/>
                    <a:p>
                      <a:pPr algn="l" fontAlgn="ctr"/>
                      <a:r>
                        <a:rPr lang="ja-JP" altLang="en-US" sz="300" b="0" i="0" u="none" strike="noStrike">
                          <a:solidFill>
                            <a:srgbClr val="000000"/>
                          </a:solidFill>
                          <a:latin typeface="ＭＳ Ｐ明朝"/>
                        </a:rPr>
                        <a:t>　</a:t>
                      </a:r>
                    </a:p>
                  </a:txBody>
                  <a:tcPr marL="3307" marR="3307" marT="3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dirty="0">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rowSpan="9" gridSpan="3">
                  <a:txBody>
                    <a:bodyPr/>
                    <a:lstStyle/>
                    <a:p>
                      <a:pPr algn="ctr" fontAlgn="ctr"/>
                      <a:r>
                        <a:rPr lang="zh-TW" altLang="en-US" sz="300" b="0" i="0" u="none" strike="noStrike">
                          <a:solidFill>
                            <a:srgbClr val="000000"/>
                          </a:solidFill>
                          <a:latin typeface="ＭＳ Ｐ明朝"/>
                        </a:rPr>
                        <a:t>提 </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案</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項</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目</a:t>
                      </a:r>
                      <a:br>
                        <a:rPr lang="zh-TW" altLang="en-US" sz="300" b="0" i="0" u="none" strike="noStrike">
                          <a:solidFill>
                            <a:srgbClr val="000000"/>
                          </a:solidFill>
                          <a:latin typeface="ＭＳ Ｐ明朝"/>
                        </a:rPr>
                      </a:br>
                      <a:r>
                        <a:rPr lang="zh-TW" altLang="en-US" sz="300" b="0" i="0" u="none" strike="noStrike">
                          <a:solidFill>
                            <a:srgbClr val="000000"/>
                          </a:solidFill>
                          <a:latin typeface="ＭＳ Ｐ明朝"/>
                        </a:rPr>
                        <a:t>（５）</a:t>
                      </a:r>
                    </a:p>
                  </a:txBody>
                  <a:tcPr marL="3307" marR="3307" marT="3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hMerge="1">
                  <a:txBody>
                    <a:bodyPr/>
                    <a:lstStyle/>
                    <a:p>
                      <a:endParaRPr kumimoji="1" lang="ja-JP" altLang="en-US"/>
                    </a:p>
                  </a:txBody>
                  <a:tcPr/>
                </a:tc>
                <a:tc rowSpan="9" hMerge="1">
                  <a:txBody>
                    <a:bodyPr/>
                    <a:lstStyle/>
                    <a:p>
                      <a:endParaRPr kumimoji="1" lang="ja-JP" altLang="en-US"/>
                    </a:p>
                  </a:txBody>
                  <a:tcPr/>
                </a:tc>
                <a:tc gridSpan="14">
                  <a:txBody>
                    <a:bodyPr/>
                    <a:lstStyle/>
                    <a:p>
                      <a:pPr algn="dist" fontAlgn="ctr"/>
                      <a:r>
                        <a:rPr lang="ja-JP" altLang="en-US" sz="300" b="0" i="0" u="none" strike="noStrike">
                          <a:solidFill>
                            <a:srgbClr val="000000"/>
                          </a:solidFill>
                          <a:latin typeface="ＭＳ Ｐ明朝"/>
                        </a:rPr>
                        <a:t>（タイトル）</a:t>
                      </a:r>
                    </a:p>
                  </a:txBody>
                  <a:tcPr marL="3307" marR="3307" marT="33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5">
                  <a:txBody>
                    <a:bodyPr/>
                    <a:lstStyle/>
                    <a:p>
                      <a:pPr algn="l" fontAlgn="ctr"/>
                      <a:r>
                        <a:rPr lang="ja-JP" altLang="en-US" sz="300" b="1" i="0" u="none" strike="noStrike">
                          <a:solidFill>
                            <a:srgbClr val="000000"/>
                          </a:solidFill>
                          <a:latin typeface="ＭＳ Ｐ明朝"/>
                        </a:rPr>
                        <a:t>　</a:t>
                      </a:r>
                    </a:p>
                  </a:txBody>
                  <a:tcPr marL="3307" marR="3307" marT="33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4">
                  <a:txBody>
                    <a:bodyPr/>
                    <a:lstStyle/>
                    <a:p>
                      <a:pPr algn="dist" fontAlgn="ctr"/>
                      <a:r>
                        <a:rPr lang="ja-JP" altLang="en-US" sz="300" b="0" i="0" u="none" strike="noStrike">
                          <a:solidFill>
                            <a:srgbClr val="000000"/>
                          </a:solidFill>
                          <a:latin typeface="ＭＳ Ｐ明朝"/>
                        </a:rPr>
                        <a:t>（具体的な内容・説明等）</a:t>
                      </a:r>
                    </a:p>
                  </a:txBody>
                  <a:tcPr marL="3307" marR="3307" marT="33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5">
                  <a:txBody>
                    <a:bodyPr/>
                    <a:lstStyle/>
                    <a:p>
                      <a:pPr algn="l" fontAlgn="ctr"/>
                      <a:r>
                        <a:rPr lang="ja-JP" altLang="en-US" sz="300" b="0" i="0" u="none" strike="noStrike">
                          <a:solidFill>
                            <a:srgbClr val="000000"/>
                          </a:solidFill>
                          <a:latin typeface="ＭＳ Ｐ明朝"/>
                        </a:rPr>
                        <a:t>　</a:t>
                      </a:r>
                    </a:p>
                  </a:txBody>
                  <a:tcPr marL="3307" marR="3307" marT="33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7" gridSpan="69">
                  <a:txBody>
                    <a:bodyPr/>
                    <a:lstStyle/>
                    <a:p>
                      <a:pPr algn="l" fontAlgn="ctr"/>
                      <a:r>
                        <a:rPr lang="ja-JP" altLang="en-US" sz="300" b="0" i="0" u="none" strike="noStrike">
                          <a:solidFill>
                            <a:srgbClr val="000000"/>
                          </a:solidFill>
                          <a:latin typeface="ＭＳ Ｐ明朝"/>
                        </a:rPr>
                        <a:t>　</a:t>
                      </a:r>
                    </a:p>
                  </a:txBody>
                  <a:tcPr marL="3307" marR="3307" marT="3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400" b="0" i="0" u="none" strike="noStrike">
                        <a:solidFill>
                          <a:srgbClr val="000000"/>
                        </a:solidFill>
                        <a:latin typeface="ＭＳ Ｐゴシック"/>
                      </a:endParaRPr>
                    </a:p>
                  </a:txBody>
                  <a:tcPr marL="3307" marR="3307" marT="3307" marB="0" anchor="ctr">
                    <a:lnL w="6350" cap="flat" cmpd="sng" algn="ctr">
                      <a:solidFill>
                        <a:srgbClr val="000000"/>
                      </a:solidFill>
                      <a:prstDash val="solid"/>
                      <a:round/>
                      <a:headEnd type="none" w="med" len="med"/>
                      <a:tailEnd type="none" w="med" len="med"/>
                    </a:lnL>
                    <a:lnR>
                      <a:noFill/>
                    </a:lnR>
                    <a:lnT>
                      <a:noFill/>
                    </a:lnT>
                    <a:lnB>
                      <a:noFill/>
                    </a:lnB>
                  </a:tcPr>
                </a:tc>
              </a:tr>
              <a:tr h="96534">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a:noFill/>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300" b="0" i="0" u="none" strike="noStrike">
                        <a:solidFill>
                          <a:srgbClr val="000000"/>
                        </a:solidFill>
                        <a:latin typeface="ＭＳ Ｐ明朝"/>
                      </a:endParaRPr>
                    </a:p>
                  </a:txBody>
                  <a:tcPr marL="3307" marR="3307" marT="330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dirty="0">
                        <a:solidFill>
                          <a:srgbClr val="000000"/>
                        </a:solidFill>
                        <a:latin typeface="ＭＳ Ｐゴシック"/>
                      </a:endParaRPr>
                    </a:p>
                  </a:txBody>
                  <a:tcPr marL="3307" marR="3307" marT="3307" marB="0" anchor="ctr">
                    <a:lnL>
                      <a:noFill/>
                    </a:lnL>
                    <a:lnR>
                      <a:noFill/>
                    </a:lnR>
                    <a:lnT>
                      <a:noFill/>
                    </a:lnT>
                    <a:lnB>
                      <a:noFill/>
                    </a:lnB>
                  </a:tcPr>
                </a:tc>
              </a:tr>
            </a:tbl>
          </a:graphicData>
        </a:graphic>
      </p:graphicFrame>
      <p:graphicFrame>
        <p:nvGraphicFramePr>
          <p:cNvPr id="5" name="表 4"/>
          <p:cNvGraphicFramePr>
            <a:graphicFrameLocks noGrp="1"/>
          </p:cNvGraphicFramePr>
          <p:nvPr/>
        </p:nvGraphicFramePr>
        <p:xfrm>
          <a:off x="4499992" y="980729"/>
          <a:ext cx="4464496" cy="4176462"/>
        </p:xfrm>
        <a:graphic>
          <a:graphicData uri="http://schemas.openxmlformats.org/drawingml/2006/table">
            <a:tbl>
              <a:tblPr/>
              <a:tblGrid>
                <a:gridCol w="61722"/>
                <a:gridCol w="4402774"/>
              </a:tblGrid>
              <a:tr h="737211">
                <a:tc gridSpan="2">
                  <a:txBody>
                    <a:bodyPr/>
                    <a:lstStyle/>
                    <a:p>
                      <a:pPr algn="l" fontAlgn="ctr"/>
                      <a:r>
                        <a:rPr lang="en-US" altLang="ja-JP" sz="1100" b="0" i="0" u="none" strike="noStrike" dirty="0">
                          <a:solidFill>
                            <a:srgbClr val="000000"/>
                          </a:solidFill>
                          <a:latin typeface="ＭＳ Ｐ明朝"/>
                        </a:rPr>
                        <a:t>※</a:t>
                      </a:r>
                      <a:r>
                        <a:rPr lang="ja-JP" altLang="en-US" sz="1100" b="0" i="0" u="none" strike="noStrike" dirty="0">
                          <a:solidFill>
                            <a:srgbClr val="000000"/>
                          </a:solidFill>
                          <a:latin typeface="ＭＳ Ｐ明朝"/>
                        </a:rPr>
                        <a:t>施工上の課題に対応した具体的な施工計画（対策）について、別表</a:t>
                      </a:r>
                      <a:r>
                        <a:rPr lang="en-US" altLang="ja-JP" sz="1100" b="0" i="0" u="none" strike="noStrike" dirty="0">
                          <a:solidFill>
                            <a:srgbClr val="000000"/>
                          </a:solidFill>
                          <a:latin typeface="ＭＳ Ｐ明朝"/>
                        </a:rPr>
                        <a:t>1</a:t>
                      </a:r>
                      <a:r>
                        <a:rPr lang="ja-JP" altLang="en-US" sz="1100" b="0" i="0" u="none" strike="noStrike" dirty="0">
                          <a:solidFill>
                            <a:srgbClr val="000000"/>
                          </a:solidFill>
                          <a:latin typeface="ＭＳ Ｐ明朝"/>
                        </a:rPr>
                        <a:t>の</a:t>
                      </a:r>
                      <a:r>
                        <a:rPr lang="en-US" altLang="ja-JP" sz="1100" b="0" i="0" u="none" strike="noStrike" dirty="0">
                          <a:solidFill>
                            <a:srgbClr val="000000"/>
                          </a:solidFill>
                          <a:latin typeface="ＭＳ Ｐ明朝"/>
                        </a:rPr>
                        <a:t>2</a:t>
                      </a:r>
                      <a:r>
                        <a:rPr lang="ja-JP" altLang="en-US" sz="1100" b="0" i="0" u="none" strike="noStrike" dirty="0">
                          <a:solidFill>
                            <a:srgbClr val="000000"/>
                          </a:solidFill>
                          <a:latin typeface="ＭＳ Ｐ明朝"/>
                        </a:rPr>
                        <a:t>に留意のうえ、記載（提案）すること。評価については、本様式（技術資料様式２）に記載された内容によるものとする。</a:t>
                      </a:r>
                    </a:p>
                  </a:txBody>
                  <a:tcPr marL="7023" marR="7023" marT="7023" marB="0" anchor="ctr">
                    <a:lnL>
                      <a:noFill/>
                    </a:lnL>
                    <a:lnR>
                      <a:noFill/>
                    </a:lnR>
                    <a:lnT>
                      <a:noFill/>
                    </a:lnT>
                    <a:lnB>
                      <a:noFill/>
                    </a:lnB>
                  </a:tcPr>
                </a:tc>
                <a:tc hMerge="1">
                  <a:txBody>
                    <a:bodyPr/>
                    <a:lstStyle/>
                    <a:p>
                      <a:endParaRPr kumimoji="1" lang="ja-JP" altLang="en-US"/>
                    </a:p>
                  </a:txBody>
                  <a:tcPr/>
                </a:tc>
              </a:tr>
              <a:tr h="494858">
                <a:tc>
                  <a:txBody>
                    <a:bodyPr/>
                    <a:lstStyle/>
                    <a:p>
                      <a:pPr algn="l" fontAlgn="ctr"/>
                      <a:endParaRPr lang="ja-JP" altLang="en-US" sz="700" b="0" i="0" u="none" strike="noStrike">
                        <a:solidFill>
                          <a:srgbClr val="000000"/>
                        </a:solidFill>
                        <a:latin typeface="ＭＳ Ｐ明朝"/>
                      </a:endParaRPr>
                    </a:p>
                  </a:txBody>
                  <a:tcPr marL="7023" marR="7023" marT="7023" marB="0" anchor="ctr">
                    <a:lnL>
                      <a:noFill/>
                    </a:lnL>
                    <a:lnR>
                      <a:noFill/>
                    </a:lnR>
                    <a:lnT>
                      <a:noFill/>
                    </a:lnT>
                    <a:lnB>
                      <a:noFill/>
                    </a:lnB>
                  </a:tcPr>
                </a:tc>
                <a:tc>
                  <a:txBody>
                    <a:bodyPr/>
                    <a:lstStyle/>
                    <a:p>
                      <a:pPr algn="l" fontAlgn="ctr"/>
                      <a:r>
                        <a:rPr lang="ja-JP" altLang="en-US" sz="1100" b="0" i="0" u="none" strike="noStrike" dirty="0">
                          <a:solidFill>
                            <a:srgbClr val="000000"/>
                          </a:solidFill>
                          <a:latin typeface="ＭＳ Ｐ明朝"/>
                        </a:rPr>
                        <a:t>なお、工事名・会社名・課題番号・課題名を記入の上、提案の記載については次の取扱いに注意すること。</a:t>
                      </a:r>
                    </a:p>
                  </a:txBody>
                  <a:tcPr marL="7023" marR="7023" marT="7023" marB="0" anchor="ctr">
                    <a:lnL>
                      <a:noFill/>
                    </a:lnL>
                    <a:lnR>
                      <a:noFill/>
                    </a:lnR>
                    <a:lnT>
                      <a:noFill/>
                    </a:lnT>
                    <a:lnB>
                      <a:noFill/>
                    </a:lnB>
                  </a:tcPr>
                </a:tc>
              </a:tr>
              <a:tr h="494858">
                <a:tc>
                  <a:txBody>
                    <a:bodyPr/>
                    <a:lstStyle/>
                    <a:p>
                      <a:pPr algn="l" fontAlgn="ctr"/>
                      <a:endParaRPr lang="ja-JP" altLang="en-US" sz="700" b="0" i="0" u="none" strike="noStrike">
                        <a:solidFill>
                          <a:srgbClr val="000000"/>
                        </a:solidFill>
                        <a:latin typeface="ＭＳ Ｐ明朝"/>
                      </a:endParaRPr>
                    </a:p>
                  </a:txBody>
                  <a:tcPr marL="7023" marR="7023" marT="7023" marB="0" anchor="ctr">
                    <a:lnL>
                      <a:noFill/>
                    </a:lnL>
                    <a:lnR>
                      <a:noFill/>
                    </a:lnR>
                    <a:lnT>
                      <a:noFill/>
                    </a:lnT>
                    <a:lnB>
                      <a:noFill/>
                    </a:lnB>
                  </a:tcPr>
                </a:tc>
                <a:tc>
                  <a:txBody>
                    <a:bodyPr/>
                    <a:lstStyle/>
                    <a:p>
                      <a:pPr algn="l" fontAlgn="ctr"/>
                      <a:r>
                        <a:rPr lang="en-US" altLang="ja-JP" sz="1100" b="0" i="0" u="none" strike="noStrike">
                          <a:solidFill>
                            <a:srgbClr val="000000"/>
                          </a:solidFill>
                          <a:latin typeface="ＭＳ Ｐ明朝"/>
                        </a:rPr>
                        <a:t>(</a:t>
                      </a:r>
                      <a:r>
                        <a:rPr lang="ja-JP" altLang="en-US" sz="1100" b="0" i="0" u="none" strike="noStrike">
                          <a:solidFill>
                            <a:srgbClr val="000000"/>
                          </a:solidFill>
                          <a:latin typeface="ＭＳ Ｐ明朝"/>
                        </a:rPr>
                        <a:t>１</a:t>
                      </a:r>
                      <a:r>
                        <a:rPr lang="en-US" altLang="ja-JP" sz="1100" b="0" i="0" u="none" strike="noStrike">
                          <a:solidFill>
                            <a:srgbClr val="000000"/>
                          </a:solidFill>
                          <a:latin typeface="ＭＳ Ｐ明朝"/>
                        </a:rPr>
                        <a:t>)</a:t>
                      </a:r>
                      <a:r>
                        <a:rPr lang="ja-JP" altLang="en-US" sz="1100" b="0" i="0" u="none" strike="noStrike">
                          <a:solidFill>
                            <a:srgbClr val="000000"/>
                          </a:solidFill>
                          <a:latin typeface="ＭＳ Ｐ明朝"/>
                        </a:rPr>
                        <a:t>施工上の課題</a:t>
                      </a:r>
                      <a:r>
                        <a:rPr lang="en-US" altLang="ja-JP" sz="1100" b="0" i="0" u="none" strike="noStrike">
                          <a:solidFill>
                            <a:srgbClr val="000000"/>
                          </a:solidFill>
                          <a:latin typeface="ＭＳ Ｐ明朝"/>
                        </a:rPr>
                        <a:t>1</a:t>
                      </a:r>
                      <a:r>
                        <a:rPr lang="ja-JP" altLang="en-US" sz="1100" b="0" i="0" u="none" strike="noStrike">
                          <a:solidFill>
                            <a:srgbClr val="000000"/>
                          </a:solidFill>
                          <a:latin typeface="ＭＳ Ｐ明朝"/>
                        </a:rPr>
                        <a:t>つに対して、本様式（Ａ４用紙）１枚の範囲内（５項目まで）で提案すること。</a:t>
                      </a:r>
                    </a:p>
                  </a:txBody>
                  <a:tcPr marL="7023" marR="7023" marT="7023" marB="0" anchor="ctr">
                    <a:lnL>
                      <a:noFill/>
                    </a:lnL>
                    <a:lnR>
                      <a:noFill/>
                    </a:lnR>
                    <a:lnT>
                      <a:noFill/>
                    </a:lnT>
                    <a:lnB>
                      <a:noFill/>
                    </a:lnB>
                  </a:tcPr>
                </a:tc>
              </a:tr>
              <a:tr h="616673">
                <a:tc>
                  <a:txBody>
                    <a:bodyPr/>
                    <a:lstStyle/>
                    <a:p>
                      <a:pPr algn="l" fontAlgn="ctr"/>
                      <a:endParaRPr lang="ja-JP" altLang="en-US" sz="700" b="0" i="0" u="none" strike="noStrike">
                        <a:solidFill>
                          <a:srgbClr val="000000"/>
                        </a:solidFill>
                        <a:latin typeface="ＭＳ Ｐ明朝"/>
                      </a:endParaRPr>
                    </a:p>
                  </a:txBody>
                  <a:tcPr marL="7023" marR="7023" marT="7023" marB="0" anchor="ctr">
                    <a:lnL>
                      <a:noFill/>
                    </a:lnL>
                    <a:lnR>
                      <a:noFill/>
                    </a:lnR>
                    <a:lnT>
                      <a:noFill/>
                    </a:lnT>
                    <a:lnB>
                      <a:noFill/>
                    </a:lnB>
                  </a:tcPr>
                </a:tc>
                <a:tc>
                  <a:txBody>
                    <a:bodyPr/>
                    <a:lstStyle/>
                    <a:p>
                      <a:pPr algn="l" fontAlgn="ctr"/>
                      <a:r>
                        <a:rPr lang="en-US" altLang="ja-JP" sz="1100" b="0" i="0" u="none" strike="noStrike" dirty="0">
                          <a:solidFill>
                            <a:srgbClr val="000000"/>
                          </a:solidFill>
                          <a:latin typeface="ＭＳ Ｐ明朝"/>
                        </a:rPr>
                        <a:t>(</a:t>
                      </a:r>
                      <a:r>
                        <a:rPr lang="ja-JP" altLang="en-US" sz="1100" b="0" i="0" u="none" strike="noStrike" dirty="0">
                          <a:solidFill>
                            <a:srgbClr val="000000"/>
                          </a:solidFill>
                          <a:latin typeface="ＭＳ Ｐ明朝"/>
                        </a:rPr>
                        <a:t>２</a:t>
                      </a:r>
                      <a:r>
                        <a:rPr lang="en-US" altLang="ja-JP" sz="1100" b="0" i="0" u="none" strike="noStrike" dirty="0">
                          <a:solidFill>
                            <a:srgbClr val="000000"/>
                          </a:solidFill>
                          <a:latin typeface="ＭＳ Ｐ明朝"/>
                        </a:rPr>
                        <a:t>)</a:t>
                      </a:r>
                      <a:r>
                        <a:rPr lang="ja-JP" altLang="en-US" sz="1100" b="0" i="0" u="none" strike="noStrike" dirty="0">
                          <a:solidFill>
                            <a:srgbClr val="000000"/>
                          </a:solidFill>
                          <a:latin typeface="ＭＳ Ｐ明朝"/>
                        </a:rPr>
                        <a:t>提案項目それぞれに</a:t>
                      </a:r>
                      <a:r>
                        <a:rPr lang="ja-JP" altLang="en-US" sz="1100" b="0" i="0" u="none" strike="noStrike" dirty="0">
                          <a:solidFill>
                            <a:srgbClr val="FF0000"/>
                          </a:solidFill>
                          <a:latin typeface="ＭＳ Ｐ明朝"/>
                        </a:rPr>
                        <a:t>簡易なタイトル</a:t>
                      </a:r>
                      <a:r>
                        <a:rPr lang="ja-JP" altLang="en-US" sz="1100" b="0" i="0" u="none" strike="noStrike" dirty="0">
                          <a:solidFill>
                            <a:srgbClr val="000000"/>
                          </a:solidFill>
                          <a:latin typeface="ＭＳ Ｐ明朝"/>
                        </a:rPr>
                        <a:t>を記載のうえ、</a:t>
                      </a:r>
                      <a:r>
                        <a:rPr lang="ja-JP" altLang="en-US" sz="1100" b="0" i="0" u="none" strike="noStrike" dirty="0">
                          <a:solidFill>
                            <a:srgbClr val="FF0000"/>
                          </a:solidFill>
                          <a:latin typeface="ＭＳ Ｐ明朝"/>
                        </a:rPr>
                        <a:t>具体的な内容・説明等を簡潔</a:t>
                      </a:r>
                      <a:r>
                        <a:rPr lang="ja-JP" altLang="en-US" sz="1100" b="0" i="0" u="none" strike="noStrike" dirty="0">
                          <a:solidFill>
                            <a:srgbClr val="000000"/>
                          </a:solidFill>
                          <a:latin typeface="ＭＳ Ｐ明朝"/>
                        </a:rPr>
                        <a:t>に記載すること。</a:t>
                      </a:r>
                    </a:p>
                  </a:txBody>
                  <a:tcPr marL="7023" marR="7023" marT="7023" marB="0" anchor="ctr">
                    <a:lnL>
                      <a:noFill/>
                    </a:lnL>
                    <a:lnR>
                      <a:noFill/>
                    </a:lnR>
                    <a:lnT>
                      <a:noFill/>
                    </a:lnT>
                    <a:lnB>
                      <a:noFill/>
                    </a:lnB>
                  </a:tcPr>
                </a:tc>
              </a:tr>
              <a:tr h="737211">
                <a:tc>
                  <a:txBody>
                    <a:bodyPr/>
                    <a:lstStyle/>
                    <a:p>
                      <a:pPr algn="l" fontAlgn="ctr"/>
                      <a:endParaRPr lang="ja-JP" altLang="en-US" sz="700" b="0" i="0" u="none" strike="noStrike">
                        <a:solidFill>
                          <a:srgbClr val="000000"/>
                        </a:solidFill>
                        <a:latin typeface="ＭＳ Ｐ明朝"/>
                      </a:endParaRPr>
                    </a:p>
                  </a:txBody>
                  <a:tcPr marL="7023" marR="7023" marT="7023" marB="0" anchor="ctr">
                    <a:lnL>
                      <a:noFill/>
                    </a:lnL>
                    <a:lnR>
                      <a:noFill/>
                    </a:lnR>
                    <a:lnT>
                      <a:noFill/>
                    </a:lnT>
                    <a:lnB>
                      <a:noFill/>
                    </a:lnB>
                  </a:tcPr>
                </a:tc>
                <a:tc>
                  <a:txBody>
                    <a:bodyPr/>
                    <a:lstStyle/>
                    <a:p>
                      <a:pPr algn="l" fontAlgn="ctr"/>
                      <a:r>
                        <a:rPr lang="en-US" altLang="ja-JP" sz="1100" b="0" i="0" u="none" strike="noStrike">
                          <a:solidFill>
                            <a:srgbClr val="000000"/>
                          </a:solidFill>
                          <a:latin typeface="ＭＳ Ｐ明朝"/>
                        </a:rPr>
                        <a:t>(</a:t>
                      </a:r>
                      <a:r>
                        <a:rPr lang="ja-JP" altLang="en-US" sz="1100" b="0" i="0" u="none" strike="noStrike">
                          <a:solidFill>
                            <a:srgbClr val="000000"/>
                          </a:solidFill>
                          <a:latin typeface="ＭＳ Ｐ明朝"/>
                        </a:rPr>
                        <a:t>３</a:t>
                      </a:r>
                      <a:r>
                        <a:rPr lang="en-US" altLang="ja-JP" sz="1100" b="0" i="0" u="none" strike="noStrike">
                          <a:solidFill>
                            <a:srgbClr val="000000"/>
                          </a:solidFill>
                          <a:latin typeface="ＭＳ Ｐ明朝"/>
                        </a:rPr>
                        <a:t>)</a:t>
                      </a:r>
                      <a:r>
                        <a:rPr lang="ja-JP" altLang="en-US" sz="1100" b="0" i="0" u="none" strike="noStrike">
                          <a:solidFill>
                            <a:srgbClr val="000000"/>
                          </a:solidFill>
                          <a:latin typeface="ＭＳ Ｐ明朝"/>
                        </a:rPr>
                        <a:t>本様式に加え、補足説明資料を</a:t>
                      </a:r>
                      <a:r>
                        <a:rPr lang="en-US" altLang="ja-JP" sz="1100" b="0" i="0" u="none" strike="noStrike">
                          <a:solidFill>
                            <a:srgbClr val="000000"/>
                          </a:solidFill>
                          <a:latin typeface="ＭＳ Ｐ明朝"/>
                        </a:rPr>
                        <a:t>A</a:t>
                      </a:r>
                      <a:r>
                        <a:rPr lang="ja-JP" altLang="en-US" sz="1100" b="0" i="0" u="none" strike="noStrike">
                          <a:solidFill>
                            <a:srgbClr val="000000"/>
                          </a:solidFill>
                          <a:latin typeface="ＭＳ Ｐ明朝"/>
                        </a:rPr>
                        <a:t>４用紙にて５枚まで添付することができる。なお、６枚以上添付されていた場合、６枚目以降は補足説明資料として取り扱わない。</a:t>
                      </a:r>
                    </a:p>
                  </a:txBody>
                  <a:tcPr marL="7023" marR="7023" marT="7023" marB="0" anchor="ctr">
                    <a:lnL>
                      <a:noFill/>
                    </a:lnL>
                    <a:lnR>
                      <a:noFill/>
                    </a:lnR>
                    <a:lnT>
                      <a:noFill/>
                    </a:lnT>
                    <a:lnB>
                      <a:noFill/>
                    </a:lnB>
                  </a:tcPr>
                </a:tc>
              </a:tr>
              <a:tr h="600793">
                <a:tc>
                  <a:txBody>
                    <a:bodyPr/>
                    <a:lstStyle/>
                    <a:p>
                      <a:pPr algn="l" fontAlgn="ctr"/>
                      <a:endParaRPr lang="ja-JP" altLang="en-US" sz="700" b="0" i="0" u="none" strike="noStrike">
                        <a:solidFill>
                          <a:srgbClr val="000000"/>
                        </a:solidFill>
                        <a:latin typeface="ＭＳ Ｐ明朝"/>
                      </a:endParaRPr>
                    </a:p>
                  </a:txBody>
                  <a:tcPr marL="7023" marR="7023" marT="7023" marB="0" anchor="ctr">
                    <a:lnL>
                      <a:noFill/>
                    </a:lnL>
                    <a:lnR>
                      <a:noFill/>
                    </a:lnR>
                    <a:lnT>
                      <a:noFill/>
                    </a:lnT>
                    <a:lnB>
                      <a:noFill/>
                    </a:lnB>
                  </a:tcPr>
                </a:tc>
                <a:tc>
                  <a:txBody>
                    <a:bodyPr/>
                    <a:lstStyle/>
                    <a:p>
                      <a:pPr algn="l" fontAlgn="ctr"/>
                      <a:r>
                        <a:rPr lang="en-US" altLang="ja-JP" sz="1100" b="0" i="0" u="none" strike="noStrike" dirty="0">
                          <a:solidFill>
                            <a:srgbClr val="000000"/>
                          </a:solidFill>
                          <a:latin typeface="ＭＳ Ｐ明朝"/>
                        </a:rPr>
                        <a:t>(</a:t>
                      </a:r>
                      <a:r>
                        <a:rPr lang="ja-JP" altLang="en-US" sz="1100" b="0" i="0" u="none" strike="noStrike" dirty="0">
                          <a:solidFill>
                            <a:srgbClr val="000000"/>
                          </a:solidFill>
                          <a:latin typeface="ＭＳ Ｐ明朝"/>
                        </a:rPr>
                        <a:t>４）</a:t>
                      </a:r>
                      <a:r>
                        <a:rPr lang="en-US" altLang="ja-JP" sz="1100" b="0" i="0" u="none" strike="noStrike" dirty="0" smtClean="0">
                          <a:solidFill>
                            <a:srgbClr val="FF0000"/>
                          </a:solidFill>
                          <a:latin typeface="ＭＳ Ｐ明朝"/>
                        </a:rPr>
                        <a:t>1</a:t>
                      </a:r>
                      <a:r>
                        <a:rPr lang="ja-JP" altLang="en-US" sz="1100" b="0" i="0" u="none" strike="noStrike" dirty="0" err="1" smtClean="0">
                          <a:solidFill>
                            <a:srgbClr val="FF0000"/>
                          </a:solidFill>
                          <a:latin typeface="ＭＳ Ｐ明朝"/>
                        </a:rPr>
                        <a:t>つの</a:t>
                      </a:r>
                      <a:r>
                        <a:rPr lang="ja-JP" altLang="en-US" sz="1100" b="0" i="0" u="none" strike="noStrike" dirty="0" smtClean="0">
                          <a:solidFill>
                            <a:srgbClr val="FF0000"/>
                          </a:solidFill>
                          <a:latin typeface="ＭＳ Ｐ明朝"/>
                        </a:rPr>
                        <a:t>提案</a:t>
                      </a:r>
                      <a:r>
                        <a:rPr lang="ja-JP" altLang="en-US" sz="1100" b="0" i="0" u="none" strike="noStrike" dirty="0">
                          <a:solidFill>
                            <a:srgbClr val="FF0000"/>
                          </a:solidFill>
                          <a:latin typeface="ＭＳ Ｐ明朝"/>
                        </a:rPr>
                        <a:t>項目欄にまとめて複数の提案を記載しない</a:t>
                      </a:r>
                      <a:r>
                        <a:rPr lang="ja-JP" altLang="en-US" sz="1100" b="0" i="0" u="none" strike="noStrike" dirty="0">
                          <a:solidFill>
                            <a:srgbClr val="000000"/>
                          </a:solidFill>
                          <a:latin typeface="ＭＳ Ｐ明朝"/>
                        </a:rPr>
                        <a:t>こと。（記載していた場合は、最初に記載した提案のみを評価対象とする。</a:t>
                      </a:r>
                      <a:r>
                        <a:rPr lang="en-US" altLang="ja-JP" sz="1100" b="0" i="0" u="none" strike="noStrike" dirty="0">
                          <a:solidFill>
                            <a:srgbClr val="000000"/>
                          </a:solidFill>
                          <a:latin typeface="ＭＳ Ｐ明朝"/>
                        </a:rPr>
                        <a:t>)</a:t>
                      </a:r>
                    </a:p>
                  </a:txBody>
                  <a:tcPr marL="7023" marR="7023" marT="7023" marB="0" anchor="ctr">
                    <a:lnL>
                      <a:noFill/>
                    </a:lnL>
                    <a:lnR>
                      <a:noFill/>
                    </a:lnR>
                    <a:lnT>
                      <a:noFill/>
                    </a:lnT>
                    <a:lnB>
                      <a:noFill/>
                    </a:lnB>
                  </a:tcPr>
                </a:tc>
              </a:tr>
              <a:tr h="494858">
                <a:tc>
                  <a:txBody>
                    <a:bodyPr/>
                    <a:lstStyle/>
                    <a:p>
                      <a:pPr algn="l" fontAlgn="ctr"/>
                      <a:endParaRPr lang="ja-JP" altLang="en-US" sz="700" b="0" i="0" u="none" strike="noStrike">
                        <a:solidFill>
                          <a:srgbClr val="000000"/>
                        </a:solidFill>
                        <a:latin typeface="ＭＳ Ｐ明朝"/>
                      </a:endParaRPr>
                    </a:p>
                  </a:txBody>
                  <a:tcPr marL="7023" marR="7023" marT="7023" marB="0" anchor="ctr">
                    <a:lnL>
                      <a:noFill/>
                    </a:lnL>
                    <a:lnR>
                      <a:noFill/>
                    </a:lnR>
                    <a:lnT>
                      <a:noFill/>
                    </a:lnT>
                    <a:lnB>
                      <a:noFill/>
                    </a:lnB>
                  </a:tcPr>
                </a:tc>
                <a:tc>
                  <a:txBody>
                    <a:bodyPr/>
                    <a:lstStyle/>
                    <a:p>
                      <a:pPr algn="l" fontAlgn="ctr"/>
                      <a:r>
                        <a:rPr lang="en-US" altLang="ja-JP" sz="1100" b="0" i="0" u="none" strike="noStrike" dirty="0">
                          <a:solidFill>
                            <a:srgbClr val="000000"/>
                          </a:solidFill>
                          <a:latin typeface="ＭＳ Ｐ明朝"/>
                        </a:rPr>
                        <a:t>(</a:t>
                      </a:r>
                      <a:r>
                        <a:rPr lang="ja-JP" altLang="en-US" sz="1100" b="0" i="0" u="none" strike="noStrike" dirty="0">
                          <a:solidFill>
                            <a:srgbClr val="000000"/>
                          </a:solidFill>
                          <a:latin typeface="ＭＳ Ｐ明朝"/>
                        </a:rPr>
                        <a:t>５）「具体的な内容・説明等」欄に記入する</a:t>
                      </a:r>
                      <a:r>
                        <a:rPr lang="ja-JP" altLang="en-US" sz="1100" b="0" i="0" u="none" strike="noStrike" dirty="0">
                          <a:solidFill>
                            <a:srgbClr val="FF0000"/>
                          </a:solidFill>
                          <a:latin typeface="ＭＳ Ｐ明朝"/>
                        </a:rPr>
                        <a:t>文字サイズは、１０ポイント程度とする。（４００字以内）</a:t>
                      </a:r>
                    </a:p>
                  </a:txBody>
                  <a:tcPr marL="7023" marR="7023" marT="7023" marB="0" anchor="ctr">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539552" y="1268760"/>
          <a:ext cx="8136904" cy="2088457"/>
        </p:xfrm>
        <a:graphic>
          <a:graphicData uri="http://schemas.openxmlformats.org/drawingml/2006/table">
            <a:tbl>
              <a:tblPr/>
              <a:tblGrid>
                <a:gridCol w="504056"/>
                <a:gridCol w="1656184"/>
                <a:gridCol w="5976664"/>
              </a:tblGrid>
              <a:tr h="245611">
                <a:tc rowSpan="3">
                  <a:txBody>
                    <a:bodyPr/>
                    <a:lstStyle/>
                    <a:p>
                      <a:pPr algn="ctr" fontAlgn="ctr"/>
                      <a:r>
                        <a:rPr lang="zh-TW" altLang="en-US" sz="1200" b="0" i="0" u="none" strike="noStrike" dirty="0">
                          <a:solidFill>
                            <a:srgbClr val="000000"/>
                          </a:solidFill>
                          <a:latin typeface="ＭＳ Ｐ明朝"/>
                        </a:rPr>
                        <a:t>提</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案</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項</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目</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（１）</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200" b="0" i="0" u="none" strike="noStrike" dirty="0">
                          <a:solidFill>
                            <a:srgbClr val="000000"/>
                          </a:solidFill>
                          <a:latin typeface="ＭＳ Ｐ明朝"/>
                        </a:rPr>
                        <a:t>（タイトル）</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明朝"/>
                        </a:rPr>
                        <a:t>　</a:t>
                      </a:r>
                      <a:endParaRPr lang="ja-JP" altLang="en-US" sz="1400" b="0" i="0" u="none" strike="noStrike" dirty="0">
                        <a:solidFill>
                          <a:srgbClr val="000000"/>
                        </a:solidFill>
                        <a:latin typeface="ＭＳ Ｐ明朝"/>
                      </a:endParaRP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306">
                <a:tc vMerge="1">
                  <a:txBody>
                    <a:bodyPr/>
                    <a:lstStyle/>
                    <a:p>
                      <a:endParaRPr kumimoji="1" lang="ja-JP" altLang="en-US"/>
                    </a:p>
                  </a:txBody>
                  <a:tcPr/>
                </a:tc>
                <a:tc>
                  <a:txBody>
                    <a:bodyPr/>
                    <a:lstStyle/>
                    <a:p>
                      <a:pPr algn="dist" fontAlgn="ctr"/>
                      <a:r>
                        <a:rPr lang="ja-JP" altLang="en-US" sz="1200" b="0" i="0" u="none" strike="noStrike" dirty="0">
                          <a:solidFill>
                            <a:srgbClr val="000000"/>
                          </a:solidFill>
                          <a:latin typeface="ＭＳ Ｐ明朝"/>
                        </a:rPr>
                        <a:t>（具体的な内容・説明等）</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a:solidFill>
                            <a:srgbClr val="000000"/>
                          </a:solidFill>
                          <a:latin typeface="ＭＳ Ｐ明朝"/>
                        </a:rPr>
                        <a:t>　</a:t>
                      </a: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91074">
                <a:tc vMerge="1">
                  <a:txBody>
                    <a:bodyPr/>
                    <a:lstStyle/>
                    <a:p>
                      <a:endParaRPr kumimoji="1" lang="ja-JP" altLang="en-US"/>
                    </a:p>
                  </a:txBody>
                  <a:tcPr/>
                </a:tc>
                <a:tc gridSpan="2">
                  <a:txBody>
                    <a:bodyPr/>
                    <a:lstStyle/>
                    <a:p>
                      <a:pPr algn="l" fontAlgn="t"/>
                      <a:r>
                        <a:rPr lang="ja-JP" altLang="en-US" sz="1200" b="0" i="0" u="none" strike="noStrike" dirty="0">
                          <a:solidFill>
                            <a:srgbClr val="000000"/>
                          </a:solidFill>
                          <a:latin typeface="ＭＳ Ｐ明朝"/>
                        </a:rPr>
                        <a:t>　</a:t>
                      </a:r>
                      <a:r>
                        <a:rPr lang="ja-JP" altLang="en-US" sz="1200" b="0" i="0" u="none" strike="noStrike" dirty="0" smtClean="0">
                          <a:solidFill>
                            <a:srgbClr val="FF0000"/>
                          </a:solidFill>
                          <a:latin typeface="ＭＳ Ｐ明朝"/>
                        </a:rPr>
                        <a:t>＜１＞着眼点　→</a:t>
                      </a:r>
                      <a:endParaRPr lang="en-US" altLang="ja-JP" sz="1200" b="0" i="0" u="none" strike="noStrike" dirty="0" smtClean="0">
                        <a:solidFill>
                          <a:srgbClr val="FF0000"/>
                        </a:solidFill>
                        <a:latin typeface="ＭＳ Ｐ明朝"/>
                      </a:endParaRPr>
                    </a:p>
                    <a:p>
                      <a:pPr algn="l" fontAlgn="t"/>
                      <a:r>
                        <a:rPr lang="ja-JP" altLang="en-US" sz="1200" b="0" i="0" u="none" strike="noStrike" dirty="0" smtClean="0">
                          <a:solidFill>
                            <a:srgbClr val="FF0000"/>
                          </a:solidFill>
                          <a:latin typeface="ＭＳ Ｐ明朝"/>
                        </a:rPr>
                        <a:t>　　　　□資料あり</a:t>
                      </a:r>
                      <a:endParaRPr lang="en-US" altLang="ja-JP" sz="1200" b="0" i="0" u="none" strike="noStrike" dirty="0" smtClean="0">
                        <a:solidFill>
                          <a:srgbClr val="FF0000"/>
                        </a:solidFill>
                        <a:latin typeface="ＭＳ Ｐ明朝"/>
                      </a:endParaRPr>
                    </a:p>
                    <a:p>
                      <a:pPr algn="l" fontAlgn="t"/>
                      <a:endParaRPr lang="en-US" altLang="ja-JP" sz="1200" b="0" i="0" u="none" strike="noStrike" dirty="0" smtClean="0">
                        <a:solidFill>
                          <a:srgbClr val="FF0000"/>
                        </a:solidFill>
                        <a:latin typeface="ＭＳ Ｐ明朝"/>
                      </a:endParaRPr>
                    </a:p>
                    <a:p>
                      <a:pPr algn="l" fontAlgn="t"/>
                      <a:r>
                        <a:rPr lang="ja-JP" altLang="en-US" sz="1200" b="0" i="0" u="none" strike="noStrike" dirty="0" smtClean="0">
                          <a:solidFill>
                            <a:srgbClr val="FF0000"/>
                          </a:solidFill>
                          <a:latin typeface="ＭＳ Ｐ明朝"/>
                        </a:rPr>
                        <a:t>　＜２＞内容説明→</a:t>
                      </a:r>
                      <a:endParaRPr lang="en-US" altLang="ja-JP" sz="1200" b="0" i="0" u="none" strike="noStrike" dirty="0" smtClean="0">
                        <a:solidFill>
                          <a:srgbClr val="FF0000"/>
                        </a:solidFill>
                        <a:latin typeface="ＭＳ Ｐ明朝"/>
                      </a:endParaRPr>
                    </a:p>
                    <a:p>
                      <a:pPr algn="l" fontAlgn="t"/>
                      <a:r>
                        <a:rPr lang="ja-JP" altLang="en-US" sz="1200" b="0" i="0" u="none" strike="noStrike" dirty="0" smtClean="0">
                          <a:solidFill>
                            <a:srgbClr val="FF0000"/>
                          </a:solidFill>
                          <a:latin typeface="ＭＳ Ｐ明朝"/>
                        </a:rPr>
                        <a:t>　　　　□資料あり</a:t>
                      </a:r>
                      <a:endParaRPr lang="en-US" altLang="ja-JP" sz="1200" b="0" i="0" u="none" strike="noStrike" dirty="0" smtClean="0">
                        <a:solidFill>
                          <a:srgbClr val="FF0000"/>
                        </a:solidFill>
                        <a:latin typeface="ＭＳ Ｐ明朝"/>
                      </a:endParaRPr>
                    </a:p>
                    <a:p>
                      <a:pPr algn="l" fontAlgn="t"/>
                      <a:endParaRPr lang="en-US" altLang="ja-JP" sz="1200" b="0" i="0" u="none" strike="noStrike" dirty="0" smtClean="0">
                        <a:solidFill>
                          <a:srgbClr val="FF0000"/>
                        </a:solidFill>
                        <a:latin typeface="ＭＳ Ｐ明朝"/>
                      </a:endParaRPr>
                    </a:p>
                    <a:p>
                      <a:pPr algn="l" fontAlgn="t"/>
                      <a:r>
                        <a:rPr lang="ja-JP" altLang="en-US" sz="1200" b="0" i="0" u="none" strike="noStrike" dirty="0" smtClean="0">
                          <a:solidFill>
                            <a:srgbClr val="FF0000"/>
                          </a:solidFill>
                          <a:latin typeface="ＭＳ Ｐ明朝"/>
                        </a:rPr>
                        <a:t>　＜３＞効果説明→</a:t>
                      </a:r>
                      <a:endParaRPr lang="en-US" altLang="ja-JP" sz="1200" b="0" i="0" u="none" strike="noStrike" dirty="0" smtClean="0">
                        <a:solidFill>
                          <a:srgbClr val="FF0000"/>
                        </a:solidFill>
                        <a:latin typeface="ＭＳ Ｐ明朝"/>
                      </a:endParaRPr>
                    </a:p>
                    <a:p>
                      <a:pPr algn="l" fontAlgn="t"/>
                      <a:r>
                        <a:rPr lang="ja-JP" altLang="en-US" sz="1200" b="0" i="0" u="none" strike="noStrike" dirty="0" smtClean="0">
                          <a:solidFill>
                            <a:srgbClr val="FF0000"/>
                          </a:solidFill>
                          <a:latin typeface="ＭＳ Ｐ明朝"/>
                        </a:rPr>
                        <a:t>　　　　□資料あり</a:t>
                      </a:r>
                      <a:endParaRPr lang="en-US" altLang="ja-JP" sz="1200" b="0" i="0" u="none" strike="noStrike" dirty="0" smtClean="0">
                        <a:solidFill>
                          <a:srgbClr val="FF0000"/>
                        </a:solidFill>
                        <a:latin typeface="ＭＳ Ｐ明朝"/>
                      </a:endParaRPr>
                    </a:p>
                    <a:p>
                      <a:pPr algn="l" fontAlgn="t"/>
                      <a:endParaRPr lang="ja-JP" altLang="en-US" sz="1200" b="0" i="0" u="none" strike="noStrike" dirty="0">
                        <a:solidFill>
                          <a:srgbClr val="000000"/>
                        </a:solidFill>
                        <a:latin typeface="ＭＳ Ｐ明朝"/>
                      </a:endParaRP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sp>
        <p:nvSpPr>
          <p:cNvPr id="7" name="正方形/長方形 6"/>
          <p:cNvSpPr/>
          <p:nvPr/>
        </p:nvSpPr>
        <p:spPr>
          <a:xfrm>
            <a:off x="0" y="620688"/>
            <a:ext cx="442798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latin typeface="ＭＳ ゴシック" pitchFamily="49" charset="-128"/>
                <a:ea typeface="ＭＳ ゴシック" pitchFamily="49" charset="-128"/>
              </a:rPr>
              <a:t>(2)</a:t>
            </a:r>
            <a:r>
              <a:rPr kumimoji="1" lang="ja-JP" altLang="en-US" sz="2400" dirty="0" smtClean="0">
                <a:solidFill>
                  <a:schemeClr val="tx1"/>
                </a:solidFill>
                <a:latin typeface="ＭＳ ゴシック" pitchFamily="49" charset="-128"/>
                <a:ea typeface="ＭＳ ゴシック" pitchFamily="49" charset="-128"/>
              </a:rPr>
              <a:t>文字数等の制限の厳守</a:t>
            </a:r>
            <a:endParaRPr kumimoji="1" lang="ja-JP" altLang="en-US" sz="2400" dirty="0">
              <a:solidFill>
                <a:schemeClr val="tx1"/>
              </a:solidFill>
              <a:latin typeface="ＭＳ ゴシック" pitchFamily="49" charset="-128"/>
              <a:ea typeface="ＭＳ ゴシック" pitchFamily="49" charset="-128"/>
            </a:endParaRPr>
          </a:p>
        </p:txBody>
      </p:sp>
      <p:sp>
        <p:nvSpPr>
          <p:cNvPr id="8" name="正方形/長方形 7"/>
          <p:cNvSpPr/>
          <p:nvPr/>
        </p:nvSpPr>
        <p:spPr>
          <a:xfrm>
            <a:off x="539552" y="3284984"/>
            <a:ext cx="8172400"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　文字数は最大で全角４００字となっており、</a:t>
            </a:r>
            <a:r>
              <a:rPr kumimoji="1" lang="ja-JP" altLang="en-US" dirty="0" smtClean="0">
                <a:solidFill>
                  <a:srgbClr val="FF0000"/>
                </a:solidFill>
              </a:rPr>
              <a:t>この時点で３８字使用している</a:t>
            </a:r>
            <a:r>
              <a:rPr kumimoji="1" lang="ja-JP" altLang="en-US" dirty="0" smtClean="0">
                <a:solidFill>
                  <a:schemeClr val="tx1"/>
                </a:solidFill>
              </a:rPr>
              <a:t>ため、具体的な説明は３６２字に制限されます。</a:t>
            </a:r>
            <a:endParaRPr kumimoji="1" lang="ja-JP" altLang="en-US" dirty="0">
              <a:solidFill>
                <a:schemeClr val="tx1"/>
              </a:solidFill>
            </a:endParaRPr>
          </a:p>
        </p:txBody>
      </p:sp>
      <p:graphicFrame>
        <p:nvGraphicFramePr>
          <p:cNvPr id="9" name="表 8"/>
          <p:cNvGraphicFramePr>
            <a:graphicFrameLocks noGrp="1"/>
          </p:cNvGraphicFramePr>
          <p:nvPr/>
        </p:nvGraphicFramePr>
        <p:xfrm>
          <a:off x="539552" y="4293096"/>
          <a:ext cx="8136904" cy="2016223"/>
        </p:xfrm>
        <a:graphic>
          <a:graphicData uri="http://schemas.openxmlformats.org/drawingml/2006/table">
            <a:tbl>
              <a:tblPr/>
              <a:tblGrid>
                <a:gridCol w="504056"/>
                <a:gridCol w="1656184"/>
                <a:gridCol w="5976664"/>
              </a:tblGrid>
              <a:tr h="220744">
                <a:tc rowSpan="3">
                  <a:txBody>
                    <a:bodyPr/>
                    <a:lstStyle/>
                    <a:p>
                      <a:pPr algn="ctr" fontAlgn="ctr"/>
                      <a:r>
                        <a:rPr lang="zh-TW" altLang="en-US" sz="1200" b="0" i="0" u="none" strike="noStrike" dirty="0">
                          <a:solidFill>
                            <a:srgbClr val="000000"/>
                          </a:solidFill>
                          <a:latin typeface="ＭＳ Ｐ明朝"/>
                        </a:rPr>
                        <a:t>提</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案</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項</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目</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（１）</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200" b="0" i="0" u="none" strike="noStrike" dirty="0">
                          <a:solidFill>
                            <a:srgbClr val="000000"/>
                          </a:solidFill>
                          <a:latin typeface="ＭＳ Ｐ明朝"/>
                        </a:rPr>
                        <a:t>（タイトル）</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明朝"/>
                        </a:rPr>
                        <a:t>　</a:t>
                      </a:r>
                      <a:endParaRPr lang="ja-JP" altLang="en-US" sz="1400" b="0" i="0" u="none" strike="noStrike" dirty="0">
                        <a:solidFill>
                          <a:srgbClr val="000000"/>
                        </a:solidFill>
                        <a:latin typeface="ＭＳ Ｐ明朝"/>
                      </a:endParaRP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744">
                <a:tc vMerge="1">
                  <a:txBody>
                    <a:bodyPr/>
                    <a:lstStyle/>
                    <a:p>
                      <a:endParaRPr kumimoji="1" lang="ja-JP" altLang="en-US"/>
                    </a:p>
                  </a:txBody>
                  <a:tcPr/>
                </a:tc>
                <a:tc>
                  <a:txBody>
                    <a:bodyPr/>
                    <a:lstStyle/>
                    <a:p>
                      <a:pPr algn="dist" fontAlgn="ctr"/>
                      <a:r>
                        <a:rPr lang="ja-JP" altLang="en-US" sz="1200" b="0" i="0" u="none" strike="noStrike" dirty="0">
                          <a:solidFill>
                            <a:srgbClr val="000000"/>
                          </a:solidFill>
                          <a:latin typeface="ＭＳ Ｐ明朝"/>
                        </a:rPr>
                        <a:t>（具体的な内容・説明等）</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a:solidFill>
                            <a:srgbClr val="000000"/>
                          </a:solidFill>
                          <a:latin typeface="ＭＳ Ｐ明朝"/>
                        </a:rPr>
                        <a:t>　</a:t>
                      </a: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574735">
                <a:tc vMerge="1">
                  <a:txBody>
                    <a:bodyPr/>
                    <a:lstStyle/>
                    <a:p>
                      <a:endParaRPr kumimoji="1" lang="ja-JP" altLang="en-US"/>
                    </a:p>
                  </a:txBody>
                  <a:tcPr/>
                </a:tc>
                <a:tc gridSpan="2">
                  <a:txBody>
                    <a:bodyPr/>
                    <a:lstStyle/>
                    <a:p>
                      <a:pPr algn="l" fontAlgn="t"/>
                      <a:r>
                        <a:rPr lang="ja-JP" altLang="en-US" sz="1200" b="0" i="0" u="none" strike="noStrike" dirty="0">
                          <a:solidFill>
                            <a:srgbClr val="000000"/>
                          </a:solidFill>
                          <a:latin typeface="ＭＳ Ｐ明朝"/>
                        </a:rPr>
                        <a:t>　</a:t>
                      </a:r>
                      <a:r>
                        <a:rPr lang="ja-JP" altLang="en-US" sz="1200" b="0" i="0" u="none" strike="noStrike" dirty="0" smtClean="0">
                          <a:solidFill>
                            <a:srgbClr val="FF0000"/>
                          </a:solidFill>
                          <a:latin typeface="ＭＳ Ｐ明朝"/>
                        </a:rPr>
                        <a:t>問 題 点 ：</a:t>
                      </a:r>
                      <a:endParaRPr lang="en-US" altLang="ja-JP" sz="1200" b="0" i="0" u="none" strike="noStrike" dirty="0" smtClean="0">
                        <a:solidFill>
                          <a:srgbClr val="FF0000"/>
                        </a:solidFill>
                        <a:latin typeface="ＭＳ Ｐ明朝"/>
                      </a:endParaRPr>
                    </a:p>
                    <a:p>
                      <a:pPr algn="l" fontAlgn="t"/>
                      <a:endParaRPr lang="en-US" altLang="ja-JP" sz="1200" b="0" i="0" u="none" strike="noStrike" dirty="0" smtClean="0">
                        <a:solidFill>
                          <a:srgbClr val="FF0000"/>
                        </a:solidFill>
                        <a:latin typeface="ＭＳ Ｐ明朝"/>
                      </a:endParaRPr>
                    </a:p>
                    <a:p>
                      <a:pPr algn="l" fontAlgn="t"/>
                      <a:r>
                        <a:rPr lang="ja-JP" altLang="en-US" sz="1200" b="0" i="0" u="none" strike="noStrike" dirty="0" smtClean="0">
                          <a:solidFill>
                            <a:srgbClr val="FF0000"/>
                          </a:solidFill>
                          <a:latin typeface="ＭＳ Ｐ明朝"/>
                        </a:rPr>
                        <a:t>　提　　　案：</a:t>
                      </a:r>
                      <a:endParaRPr lang="en-US" altLang="ja-JP" sz="1200" b="0" i="0" u="none" strike="noStrike" dirty="0" smtClean="0">
                        <a:solidFill>
                          <a:srgbClr val="FF0000"/>
                        </a:solidFill>
                        <a:latin typeface="ＭＳ Ｐ明朝"/>
                      </a:endParaRPr>
                    </a:p>
                    <a:p>
                      <a:pPr algn="l" fontAlgn="t"/>
                      <a:endParaRPr lang="en-US" altLang="ja-JP" sz="1200" b="0" i="0" u="none" strike="noStrike" dirty="0" smtClean="0">
                        <a:solidFill>
                          <a:srgbClr val="FF0000"/>
                        </a:solidFill>
                        <a:latin typeface="ＭＳ Ｐ明朝"/>
                      </a:endParaRPr>
                    </a:p>
                    <a:p>
                      <a:pPr algn="l" fontAlgn="t"/>
                      <a:r>
                        <a:rPr lang="ja-JP" altLang="en-US" sz="1200" b="0" i="0" u="none" strike="noStrike" dirty="0" smtClean="0">
                          <a:solidFill>
                            <a:srgbClr val="FF0000"/>
                          </a:solidFill>
                          <a:latin typeface="ＭＳ Ｐ明朝"/>
                        </a:rPr>
                        <a:t>　効　　　果：</a:t>
                      </a:r>
                      <a:endParaRPr lang="en-US" altLang="ja-JP" sz="1200" b="0" i="0" u="none" strike="noStrike" dirty="0" smtClean="0">
                        <a:solidFill>
                          <a:srgbClr val="FF0000"/>
                        </a:solidFill>
                        <a:latin typeface="ＭＳ Ｐ明朝"/>
                      </a:endParaRPr>
                    </a:p>
                    <a:p>
                      <a:pPr algn="l" fontAlgn="t"/>
                      <a:endParaRPr lang="en-US" altLang="ja-JP" sz="1200" b="0" i="0" u="none" strike="noStrike" dirty="0" smtClean="0">
                        <a:solidFill>
                          <a:srgbClr val="FF0000"/>
                        </a:solidFill>
                        <a:latin typeface="ＭＳ Ｐ明朝"/>
                      </a:endParaRPr>
                    </a:p>
                    <a:p>
                      <a:pPr algn="l" fontAlgn="t"/>
                      <a:r>
                        <a:rPr lang="ja-JP" altLang="en-US" sz="1200" b="0" i="0" u="none" strike="noStrike" dirty="0" smtClean="0">
                          <a:solidFill>
                            <a:srgbClr val="FF0000"/>
                          </a:solidFill>
                          <a:latin typeface="ＭＳ Ｐ明朝"/>
                        </a:rPr>
                        <a:t>　履行確認：</a:t>
                      </a:r>
                      <a:endParaRPr lang="ja-JP" altLang="en-US" sz="1200" b="0" i="0" u="none" strike="noStrike" dirty="0">
                        <a:solidFill>
                          <a:srgbClr val="FF0000"/>
                        </a:solidFill>
                        <a:latin typeface="ＭＳ Ｐ明朝"/>
                      </a:endParaRP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sp>
        <p:nvSpPr>
          <p:cNvPr id="10" name="正方形/長方形 9"/>
          <p:cNvSpPr/>
          <p:nvPr/>
        </p:nvSpPr>
        <p:spPr>
          <a:xfrm>
            <a:off x="539552" y="6281936"/>
            <a:ext cx="817240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　</a:t>
            </a:r>
            <a:r>
              <a:rPr lang="ja-JP" altLang="en-US" dirty="0" smtClean="0">
                <a:solidFill>
                  <a:schemeClr val="tx1"/>
                </a:solidFill>
              </a:rPr>
              <a:t>１５字使用、残り３８５字まで可能。</a:t>
            </a:r>
            <a:endParaRPr kumimoji="1" lang="ja-JP" altLang="en-US"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正方形/長方形 3"/>
          <p:cNvSpPr/>
          <p:nvPr/>
        </p:nvSpPr>
        <p:spPr>
          <a:xfrm>
            <a:off x="0" y="620688"/>
            <a:ext cx="442798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bg1"/>
                </a:solidFill>
                <a:latin typeface="ＭＳ ゴシック" pitchFamily="49" charset="-128"/>
                <a:ea typeface="ＭＳ ゴシック" pitchFamily="49" charset="-128"/>
              </a:rPr>
              <a:t>(3)</a:t>
            </a:r>
            <a:r>
              <a:rPr kumimoji="1" lang="ja-JP" altLang="en-US" sz="2400" dirty="0" smtClean="0">
                <a:solidFill>
                  <a:schemeClr val="bg1"/>
                </a:solidFill>
                <a:latin typeface="ＭＳ ゴシック" pitchFamily="49" charset="-128"/>
                <a:ea typeface="ＭＳ ゴシック" pitchFamily="49" charset="-128"/>
              </a:rPr>
              <a:t>簡易なタイトルの設定</a:t>
            </a:r>
            <a:endParaRPr kumimoji="1" lang="ja-JP" altLang="en-US" sz="2400" dirty="0">
              <a:solidFill>
                <a:schemeClr val="bg1"/>
              </a:solidFill>
              <a:latin typeface="ＭＳ ゴシック" pitchFamily="49" charset="-128"/>
              <a:ea typeface="ＭＳ ゴシック" pitchFamily="49" charset="-128"/>
            </a:endParaRPr>
          </a:p>
        </p:txBody>
      </p:sp>
      <p:graphicFrame>
        <p:nvGraphicFramePr>
          <p:cNvPr id="5" name="表 4"/>
          <p:cNvGraphicFramePr>
            <a:graphicFrameLocks noGrp="1"/>
          </p:cNvGraphicFramePr>
          <p:nvPr/>
        </p:nvGraphicFramePr>
        <p:xfrm>
          <a:off x="539552" y="2564904"/>
          <a:ext cx="8136904" cy="1008112"/>
        </p:xfrm>
        <a:graphic>
          <a:graphicData uri="http://schemas.openxmlformats.org/drawingml/2006/table">
            <a:tbl>
              <a:tblPr/>
              <a:tblGrid>
                <a:gridCol w="504056"/>
                <a:gridCol w="1656184"/>
                <a:gridCol w="5976664"/>
              </a:tblGrid>
              <a:tr h="304034">
                <a:tc rowSpan="3">
                  <a:txBody>
                    <a:bodyPr/>
                    <a:lstStyle/>
                    <a:p>
                      <a:pPr algn="ctr" fontAlgn="ctr"/>
                      <a:r>
                        <a:rPr lang="zh-TW" altLang="en-US" sz="1200" b="0" i="0" u="none" strike="noStrike" dirty="0">
                          <a:solidFill>
                            <a:srgbClr val="000000"/>
                          </a:solidFill>
                          <a:latin typeface="ＭＳ Ｐ明朝"/>
                        </a:rPr>
                        <a:t>提</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案</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項</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目</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（１）</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200" b="0" i="0" u="none" strike="noStrike" dirty="0">
                          <a:solidFill>
                            <a:srgbClr val="000000"/>
                          </a:solidFill>
                          <a:latin typeface="ＭＳ Ｐ明朝"/>
                        </a:rPr>
                        <a:t>（タイトル）</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明朝"/>
                        </a:rPr>
                        <a:t>　</a:t>
                      </a:r>
                      <a:r>
                        <a:rPr lang="ja-JP" altLang="en-US" sz="1400" b="0" i="0" u="none" strike="noStrike" dirty="0" smtClean="0">
                          <a:solidFill>
                            <a:srgbClr val="000000"/>
                          </a:solidFill>
                          <a:latin typeface="ＭＳ Ｐ明朝"/>
                        </a:rPr>
                        <a:t>コンクリート被膜養生剤の塗布</a:t>
                      </a:r>
                      <a:endParaRPr lang="ja-JP" altLang="en-US" sz="1400" b="0" i="0" u="none" strike="noStrike" dirty="0">
                        <a:solidFill>
                          <a:srgbClr val="000000"/>
                        </a:solidFill>
                        <a:latin typeface="ＭＳ Ｐ明朝"/>
                      </a:endParaRP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034">
                <a:tc vMerge="1">
                  <a:txBody>
                    <a:bodyPr/>
                    <a:lstStyle/>
                    <a:p>
                      <a:endParaRPr kumimoji="1" lang="ja-JP" altLang="en-US"/>
                    </a:p>
                  </a:txBody>
                  <a:tcPr/>
                </a:tc>
                <a:tc>
                  <a:txBody>
                    <a:bodyPr/>
                    <a:lstStyle/>
                    <a:p>
                      <a:pPr algn="dist" fontAlgn="ctr"/>
                      <a:r>
                        <a:rPr lang="ja-JP" altLang="en-US" sz="1200" b="0" i="0" u="none" strike="noStrike" dirty="0">
                          <a:solidFill>
                            <a:srgbClr val="000000"/>
                          </a:solidFill>
                          <a:latin typeface="ＭＳ Ｐ明朝"/>
                        </a:rPr>
                        <a:t>（具体的な内容・説明等）</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a:solidFill>
                            <a:srgbClr val="000000"/>
                          </a:solidFill>
                          <a:latin typeface="ＭＳ Ｐ明朝"/>
                        </a:rPr>
                        <a:t>　</a:t>
                      </a: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00044">
                <a:tc vMerge="1">
                  <a:txBody>
                    <a:bodyPr/>
                    <a:lstStyle/>
                    <a:p>
                      <a:endParaRPr kumimoji="1" lang="ja-JP" altLang="en-US"/>
                    </a:p>
                  </a:txBody>
                  <a:tcPr/>
                </a:tc>
                <a:tc gridSpan="2">
                  <a:txBody>
                    <a:bodyPr/>
                    <a:lstStyle/>
                    <a:p>
                      <a:pPr algn="l" fontAlgn="t"/>
                      <a:r>
                        <a:rPr lang="ja-JP" altLang="en-US" sz="700" b="0" i="0" u="none" strike="noStrike" dirty="0">
                          <a:solidFill>
                            <a:srgbClr val="000000"/>
                          </a:solidFill>
                          <a:latin typeface="ＭＳ Ｐ明朝"/>
                        </a:rPr>
                        <a:t>　</a:t>
                      </a: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graphicFrame>
        <p:nvGraphicFramePr>
          <p:cNvPr id="6" name="表 5"/>
          <p:cNvGraphicFramePr>
            <a:graphicFrameLocks noGrp="1"/>
          </p:cNvGraphicFramePr>
          <p:nvPr/>
        </p:nvGraphicFramePr>
        <p:xfrm>
          <a:off x="539552" y="4293096"/>
          <a:ext cx="8136904" cy="1008112"/>
        </p:xfrm>
        <a:graphic>
          <a:graphicData uri="http://schemas.openxmlformats.org/drawingml/2006/table">
            <a:tbl>
              <a:tblPr/>
              <a:tblGrid>
                <a:gridCol w="504056"/>
                <a:gridCol w="1656184"/>
                <a:gridCol w="5976664"/>
              </a:tblGrid>
              <a:tr h="304034">
                <a:tc rowSpan="3">
                  <a:txBody>
                    <a:bodyPr/>
                    <a:lstStyle/>
                    <a:p>
                      <a:pPr algn="ctr" fontAlgn="ctr"/>
                      <a:r>
                        <a:rPr lang="zh-TW" altLang="en-US" sz="1200" b="0" i="0" u="none" strike="noStrike" dirty="0">
                          <a:solidFill>
                            <a:srgbClr val="000000"/>
                          </a:solidFill>
                          <a:latin typeface="ＭＳ Ｐ明朝"/>
                        </a:rPr>
                        <a:t>提</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案</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項</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目</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（１）</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200" b="0" i="0" u="none" strike="noStrike" dirty="0">
                          <a:solidFill>
                            <a:srgbClr val="000000"/>
                          </a:solidFill>
                          <a:latin typeface="ＭＳ Ｐ明朝"/>
                        </a:rPr>
                        <a:t>（タイトル）</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700" b="0" i="0" u="none" strike="noStrike" dirty="0">
                          <a:solidFill>
                            <a:srgbClr val="000000"/>
                          </a:solidFill>
                          <a:latin typeface="ＭＳ Ｐ明朝"/>
                        </a:rPr>
                        <a:t>　</a:t>
                      </a:r>
                      <a:r>
                        <a:rPr lang="ja-JP" altLang="en-US" sz="1400" b="0" i="0" u="none" strike="noStrike" dirty="0" smtClean="0">
                          <a:solidFill>
                            <a:srgbClr val="000000"/>
                          </a:solidFill>
                          <a:latin typeface="ＭＳ Ｐ明朝"/>
                        </a:rPr>
                        <a:t>コンクリート被膜養生剤を塗布し</a:t>
                      </a:r>
                      <a:r>
                        <a:rPr lang="ja-JP" altLang="en-US" sz="1400" b="0" i="0" u="none" strike="noStrike" dirty="0" smtClean="0">
                          <a:solidFill>
                            <a:srgbClr val="0000FF"/>
                          </a:solidFill>
                          <a:latin typeface="ＭＳ Ｐ明朝"/>
                        </a:rPr>
                        <a:t>乾燥収縮ひび割れを抑止</a:t>
                      </a:r>
                      <a:endParaRPr lang="ja-JP" altLang="en-US" sz="700" b="0" i="0" u="none" strike="noStrike" dirty="0">
                        <a:solidFill>
                          <a:srgbClr val="0000FF"/>
                        </a:solidFill>
                        <a:latin typeface="ＭＳ Ｐ明朝"/>
                      </a:endParaRP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034">
                <a:tc vMerge="1">
                  <a:txBody>
                    <a:bodyPr/>
                    <a:lstStyle/>
                    <a:p>
                      <a:endParaRPr kumimoji="1" lang="ja-JP" altLang="en-US"/>
                    </a:p>
                  </a:txBody>
                  <a:tcPr/>
                </a:tc>
                <a:tc>
                  <a:txBody>
                    <a:bodyPr/>
                    <a:lstStyle/>
                    <a:p>
                      <a:pPr algn="dist" fontAlgn="ctr"/>
                      <a:r>
                        <a:rPr lang="ja-JP" altLang="en-US" sz="1200" b="0" i="0" u="none" strike="noStrike" dirty="0">
                          <a:solidFill>
                            <a:srgbClr val="000000"/>
                          </a:solidFill>
                          <a:latin typeface="ＭＳ Ｐ明朝"/>
                        </a:rPr>
                        <a:t>（具体的な内容・説明等）</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a:solidFill>
                            <a:srgbClr val="000000"/>
                          </a:solidFill>
                          <a:latin typeface="ＭＳ Ｐ明朝"/>
                        </a:rPr>
                        <a:t>　</a:t>
                      </a: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00044">
                <a:tc vMerge="1">
                  <a:txBody>
                    <a:bodyPr/>
                    <a:lstStyle/>
                    <a:p>
                      <a:endParaRPr kumimoji="1" lang="ja-JP" altLang="en-US"/>
                    </a:p>
                  </a:txBody>
                  <a:tcPr/>
                </a:tc>
                <a:tc gridSpan="2">
                  <a:txBody>
                    <a:bodyPr/>
                    <a:lstStyle/>
                    <a:p>
                      <a:pPr algn="l" fontAlgn="t"/>
                      <a:r>
                        <a:rPr lang="ja-JP" altLang="en-US" sz="700" b="0" i="0" u="none" strike="noStrike" dirty="0">
                          <a:solidFill>
                            <a:srgbClr val="000000"/>
                          </a:solidFill>
                          <a:latin typeface="ＭＳ Ｐ明朝"/>
                        </a:rPr>
                        <a:t>　</a:t>
                      </a: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graphicFrame>
        <p:nvGraphicFramePr>
          <p:cNvPr id="7" name="表 6"/>
          <p:cNvGraphicFramePr>
            <a:graphicFrameLocks noGrp="1"/>
          </p:cNvGraphicFramePr>
          <p:nvPr/>
        </p:nvGraphicFramePr>
        <p:xfrm>
          <a:off x="539552" y="1628800"/>
          <a:ext cx="8136904" cy="504056"/>
        </p:xfrm>
        <a:graphic>
          <a:graphicData uri="http://schemas.openxmlformats.org/drawingml/2006/table">
            <a:tbl>
              <a:tblPr/>
              <a:tblGrid>
                <a:gridCol w="824940"/>
                <a:gridCol w="899934"/>
                <a:gridCol w="899934"/>
                <a:gridCol w="5512096"/>
              </a:tblGrid>
              <a:tr h="504056">
                <a:tc>
                  <a:txBody>
                    <a:bodyPr/>
                    <a:lstStyle/>
                    <a:p>
                      <a:pPr algn="ctr" fontAlgn="ctr"/>
                      <a:r>
                        <a:rPr lang="ja-JP" altLang="en-US" sz="1200" b="0" i="0" u="none" strike="noStrike" dirty="0">
                          <a:solidFill>
                            <a:srgbClr val="000000"/>
                          </a:solidFill>
                          <a:latin typeface="ＭＳ Ｐ明朝"/>
                        </a:rPr>
                        <a:t>課題番号</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１</a:t>
                      </a:r>
                      <a:endParaRPr lang="ja-JP" altLang="en-US" sz="1400" b="0" i="0" u="none" strike="noStrike" dirty="0">
                        <a:solidFill>
                          <a:srgbClr val="000000"/>
                        </a:solidFill>
                        <a:latin typeface="ＭＳ Ｐ明朝"/>
                      </a:endParaRP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ＭＳ Ｐ明朝"/>
                        </a:rPr>
                        <a:t>課題名</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「コンクリートの品質確保対策</a:t>
                      </a:r>
                      <a:r>
                        <a:rPr lang="ja-JP" altLang="en-US" sz="1400" b="0" i="0" u="none" strike="noStrike" dirty="0">
                          <a:solidFill>
                            <a:srgbClr val="000000"/>
                          </a:solidFill>
                          <a:latin typeface="ＭＳ Ｐ明朝"/>
                        </a:rPr>
                        <a:t>」</a:t>
                      </a: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539552" y="2636912"/>
          <a:ext cx="8136904" cy="1440160"/>
        </p:xfrm>
        <a:graphic>
          <a:graphicData uri="http://schemas.openxmlformats.org/drawingml/2006/table">
            <a:tbl>
              <a:tblPr/>
              <a:tblGrid>
                <a:gridCol w="504056"/>
                <a:gridCol w="1656184"/>
                <a:gridCol w="5976664"/>
              </a:tblGrid>
              <a:tr h="304034">
                <a:tc rowSpan="3">
                  <a:txBody>
                    <a:bodyPr/>
                    <a:lstStyle/>
                    <a:p>
                      <a:pPr algn="ctr" fontAlgn="ctr"/>
                      <a:r>
                        <a:rPr lang="zh-TW" altLang="en-US" sz="1200" b="0" i="0" u="none" strike="noStrike" dirty="0">
                          <a:solidFill>
                            <a:srgbClr val="000000"/>
                          </a:solidFill>
                          <a:latin typeface="ＭＳ Ｐ明朝"/>
                        </a:rPr>
                        <a:t>提</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案</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項</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目</a:t>
                      </a:r>
                      <a:br>
                        <a:rPr lang="zh-TW" altLang="en-US" sz="1200" b="0" i="0" u="none" strike="noStrike" dirty="0">
                          <a:solidFill>
                            <a:srgbClr val="000000"/>
                          </a:solidFill>
                          <a:latin typeface="ＭＳ Ｐ明朝"/>
                        </a:rPr>
                      </a:br>
                      <a:r>
                        <a:rPr lang="zh-TW" altLang="en-US" sz="1200" b="0" i="0" u="none" strike="noStrike" dirty="0">
                          <a:solidFill>
                            <a:srgbClr val="000000"/>
                          </a:solidFill>
                          <a:latin typeface="ＭＳ Ｐ明朝"/>
                        </a:rPr>
                        <a:t>（１）</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200" b="0" i="0" u="none" strike="noStrike" dirty="0">
                          <a:solidFill>
                            <a:srgbClr val="000000"/>
                          </a:solidFill>
                          <a:latin typeface="ＭＳ Ｐ明朝"/>
                        </a:rPr>
                        <a:t>（タイトル）</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明朝"/>
                        </a:rPr>
                        <a:t>　</a:t>
                      </a:r>
                      <a:r>
                        <a:rPr lang="ja-JP" altLang="en-US" sz="1400" b="0" i="0" u="none" strike="noStrike" dirty="0" smtClean="0">
                          <a:solidFill>
                            <a:srgbClr val="000000"/>
                          </a:solidFill>
                          <a:latin typeface="ＭＳ Ｐ明朝"/>
                        </a:rPr>
                        <a:t>保温養生によるコンクリートの品質・耐久性向上</a:t>
                      </a:r>
                      <a:endParaRPr lang="ja-JP" altLang="en-US" sz="1400" b="0" i="0" u="none" strike="noStrike" dirty="0">
                        <a:solidFill>
                          <a:srgbClr val="000000"/>
                        </a:solidFill>
                        <a:latin typeface="ＭＳ Ｐ明朝"/>
                      </a:endParaRP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034">
                <a:tc vMerge="1">
                  <a:txBody>
                    <a:bodyPr/>
                    <a:lstStyle/>
                    <a:p>
                      <a:endParaRPr kumimoji="1" lang="ja-JP" altLang="en-US"/>
                    </a:p>
                  </a:txBody>
                  <a:tcPr/>
                </a:tc>
                <a:tc>
                  <a:txBody>
                    <a:bodyPr/>
                    <a:lstStyle/>
                    <a:p>
                      <a:pPr algn="dist" fontAlgn="ctr"/>
                      <a:r>
                        <a:rPr lang="ja-JP" altLang="en-US" sz="1200" b="0" i="0" u="none" strike="noStrike" dirty="0">
                          <a:solidFill>
                            <a:srgbClr val="000000"/>
                          </a:solidFill>
                          <a:latin typeface="ＭＳ Ｐ明朝"/>
                        </a:rPr>
                        <a:t>（具体的な内容・説明等）</a:t>
                      </a:r>
                    </a:p>
                  </a:txBody>
                  <a:tcPr marL="7023" marR="7023" marT="70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a:solidFill>
                            <a:srgbClr val="000000"/>
                          </a:solidFill>
                          <a:latin typeface="ＭＳ Ｐ明朝"/>
                        </a:rPr>
                        <a:t>　</a:t>
                      </a:r>
                    </a:p>
                  </a:txBody>
                  <a:tcPr marL="7023" marR="7023" marT="70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832092">
                <a:tc vMerge="1">
                  <a:txBody>
                    <a:bodyPr/>
                    <a:lstStyle/>
                    <a:p>
                      <a:endParaRPr kumimoji="1" lang="ja-JP" altLang="en-US"/>
                    </a:p>
                  </a:txBody>
                  <a:tcPr/>
                </a:tc>
                <a:tc gridSpan="2">
                  <a:txBody>
                    <a:bodyPr/>
                    <a:lstStyle/>
                    <a:p>
                      <a:pPr algn="l" fontAlgn="t"/>
                      <a:r>
                        <a:rPr lang="ja-JP" altLang="en-US" sz="700" b="0" i="0" u="none" strike="noStrike" dirty="0">
                          <a:solidFill>
                            <a:srgbClr val="000000"/>
                          </a:solidFill>
                          <a:latin typeface="ＭＳ Ｐ明朝"/>
                        </a:rPr>
                        <a:t>　</a:t>
                      </a:r>
                      <a:r>
                        <a:rPr lang="ja-JP" altLang="en-US" sz="700" b="0" i="0" u="none" strike="noStrike" dirty="0" smtClean="0">
                          <a:solidFill>
                            <a:srgbClr val="000000"/>
                          </a:solidFill>
                          <a:latin typeface="ＭＳ Ｐ明朝"/>
                        </a:rPr>
                        <a:t>　　</a:t>
                      </a:r>
                      <a:r>
                        <a:rPr lang="ja-JP" altLang="en-US" sz="1400" b="0" i="0" u="none" strike="noStrike" dirty="0" smtClean="0">
                          <a:solidFill>
                            <a:srgbClr val="000000"/>
                          </a:solidFill>
                          <a:latin typeface="ＭＳ Ｐ明朝"/>
                        </a:rPr>
                        <a:t>コンクリート打設後の保温養生として、型枠組立て時に全ての鋼製型枠に断熱材「○○○○○○」を取り付けて、材齢３日まで保温養生を行います。</a:t>
                      </a:r>
                      <a:r>
                        <a:rPr lang="ja-JP" altLang="en-US" sz="1400" b="0" i="0" u="none" strike="noStrike" dirty="0" smtClean="0">
                          <a:solidFill>
                            <a:srgbClr val="0000FF"/>
                          </a:solidFill>
                          <a:latin typeface="ＭＳ Ｐ明朝"/>
                        </a:rPr>
                        <a:t>脱枠後は脱枠した箇所に保湿養生材「△△△△」</a:t>
                      </a:r>
                      <a:r>
                        <a:rPr lang="en-US" altLang="ja-JP" sz="1400" b="0" i="0" u="none" strike="noStrike" dirty="0" smtClean="0">
                          <a:solidFill>
                            <a:srgbClr val="0000FF"/>
                          </a:solidFill>
                          <a:latin typeface="ＭＳ Ｐ明朝"/>
                        </a:rPr>
                        <a:t>(NETIS:</a:t>
                      </a:r>
                      <a:r>
                        <a:rPr lang="ja-JP" altLang="en-US" sz="1400" b="0" i="0" u="none" strike="noStrike" dirty="0" smtClean="0">
                          <a:solidFill>
                            <a:srgbClr val="0000FF"/>
                          </a:solidFill>
                          <a:latin typeface="ＭＳ Ｐ明朝"/>
                        </a:rPr>
                        <a:t>・・・・・</a:t>
                      </a:r>
                      <a:r>
                        <a:rPr lang="en-US" altLang="ja-JP" sz="1400" b="0" i="0" u="none" strike="noStrike" dirty="0" smtClean="0">
                          <a:solidFill>
                            <a:srgbClr val="0000FF"/>
                          </a:solidFill>
                          <a:latin typeface="ＭＳ Ｐ明朝"/>
                        </a:rPr>
                        <a:t>)</a:t>
                      </a:r>
                      <a:r>
                        <a:rPr lang="ja-JP" altLang="en-US" sz="1400" b="0" i="0" u="none" strike="noStrike" dirty="0" smtClean="0">
                          <a:solidFill>
                            <a:srgbClr val="0000FF"/>
                          </a:solidFill>
                          <a:latin typeface="ＭＳ Ｐ明朝"/>
                        </a:rPr>
                        <a:t>を取付け、材齢１２日まで保湿養生し、コンクリートの品質・耐久性の向上を図ります。</a:t>
                      </a:r>
                      <a:endParaRPr lang="ja-JP" altLang="en-US" sz="1400" b="0" i="0" u="none" strike="noStrike" dirty="0">
                        <a:solidFill>
                          <a:srgbClr val="0000FF"/>
                        </a:solidFill>
                        <a:latin typeface="ＭＳ Ｐ明朝"/>
                      </a:endParaRPr>
                    </a:p>
                  </a:txBody>
                  <a:tcPr marL="7023" marR="7023" marT="70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sp>
        <p:nvSpPr>
          <p:cNvPr id="4" name="正方形/長方形 3"/>
          <p:cNvSpPr/>
          <p:nvPr/>
        </p:nvSpPr>
        <p:spPr>
          <a:xfrm>
            <a:off x="0" y="620688"/>
            <a:ext cx="3491880"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latin typeface="ＭＳ ゴシック" pitchFamily="49" charset="-128"/>
                <a:ea typeface="ＭＳ ゴシック" pitchFamily="49" charset="-128"/>
              </a:rPr>
              <a:t>(4)</a:t>
            </a:r>
            <a:r>
              <a:rPr kumimoji="1" lang="ja-JP" altLang="en-US" sz="2400" dirty="0" smtClean="0">
                <a:solidFill>
                  <a:schemeClr val="tx1"/>
                </a:solidFill>
                <a:latin typeface="ＭＳ ゴシック" pitchFamily="49" charset="-128"/>
                <a:ea typeface="ＭＳ ゴシック" pitchFamily="49" charset="-128"/>
              </a:rPr>
              <a:t>複数提案の防止</a:t>
            </a:r>
            <a:endParaRPr kumimoji="1" lang="ja-JP" altLang="en-US" sz="2400" dirty="0">
              <a:solidFill>
                <a:schemeClr val="tx1"/>
              </a:solidFill>
              <a:latin typeface="ＭＳ ゴシック" pitchFamily="49" charset="-128"/>
              <a:ea typeface="ＭＳ ゴシック" pitchFamily="49" charset="-128"/>
            </a:endParaRPr>
          </a:p>
        </p:txBody>
      </p:sp>
      <p:graphicFrame>
        <p:nvGraphicFramePr>
          <p:cNvPr id="5" name="表 4"/>
          <p:cNvGraphicFramePr>
            <a:graphicFrameLocks noGrp="1"/>
          </p:cNvGraphicFramePr>
          <p:nvPr/>
        </p:nvGraphicFramePr>
        <p:xfrm>
          <a:off x="539552" y="1628800"/>
          <a:ext cx="8136904" cy="504056"/>
        </p:xfrm>
        <a:graphic>
          <a:graphicData uri="http://schemas.openxmlformats.org/drawingml/2006/table">
            <a:tbl>
              <a:tblPr/>
              <a:tblGrid>
                <a:gridCol w="824940"/>
                <a:gridCol w="899934"/>
                <a:gridCol w="899934"/>
                <a:gridCol w="5512096"/>
              </a:tblGrid>
              <a:tr h="504056">
                <a:tc>
                  <a:txBody>
                    <a:bodyPr/>
                    <a:lstStyle/>
                    <a:p>
                      <a:pPr algn="ctr" fontAlgn="ctr"/>
                      <a:r>
                        <a:rPr lang="ja-JP" altLang="en-US" sz="1200" b="0" i="0" u="none" strike="noStrike" dirty="0">
                          <a:solidFill>
                            <a:srgbClr val="000000"/>
                          </a:solidFill>
                          <a:latin typeface="ＭＳ Ｐ明朝"/>
                        </a:rPr>
                        <a:t>課題番号</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１</a:t>
                      </a:r>
                      <a:endParaRPr lang="ja-JP" altLang="en-US" sz="1400" b="0" i="0" u="none" strike="noStrike" dirty="0">
                        <a:solidFill>
                          <a:srgbClr val="000000"/>
                        </a:solidFill>
                        <a:latin typeface="ＭＳ Ｐ明朝"/>
                      </a:endParaRP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ＭＳ Ｐ明朝"/>
                        </a:rPr>
                        <a:t>課題名</a:t>
                      </a:r>
                    </a:p>
                  </a:txBody>
                  <a:tcPr marL="7023" marR="7023" marT="7023"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latin typeface="ＭＳ Ｐ明朝"/>
                        </a:rPr>
                        <a:t>「コンクリートの品質確保対策</a:t>
                      </a:r>
                      <a:r>
                        <a:rPr lang="ja-JP" altLang="en-US" sz="1400" b="0" i="0" u="none" strike="noStrike" dirty="0">
                          <a:solidFill>
                            <a:srgbClr val="000000"/>
                          </a:solidFill>
                          <a:latin typeface="ＭＳ Ｐ明朝"/>
                        </a:rPr>
                        <a:t>」</a:t>
                      </a:r>
                    </a:p>
                  </a:txBody>
                  <a:tcPr marL="7023" marR="7023" marT="7023"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正方形/長方形 5"/>
          <p:cNvSpPr/>
          <p:nvPr/>
        </p:nvSpPr>
        <p:spPr>
          <a:xfrm>
            <a:off x="539552" y="4149080"/>
            <a:ext cx="817240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　前半の断熱材のみ評価し、保湿材は評価しない。</a:t>
            </a:r>
            <a:endParaRPr kumimoji="1" lang="ja-JP" altLang="en-US"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ユーザー定義 5">
      <a:dk1>
        <a:sysClr val="windowText" lastClr="000000"/>
      </a:dk1>
      <a:lt1>
        <a:sysClr val="window" lastClr="FFFFFF"/>
      </a:lt1>
      <a:dk2>
        <a:srgbClr val="0000CC"/>
      </a:dk2>
      <a:lt2>
        <a:srgbClr val="DBF5F9"/>
      </a:lt2>
      <a:accent1>
        <a:srgbClr val="FFF654"/>
      </a:accent1>
      <a:accent2>
        <a:srgbClr val="93F5F9"/>
      </a:accent2>
      <a:accent3>
        <a:srgbClr val="5DF0F6"/>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1023</TotalTime>
  <Words>1319</Words>
  <Application>Microsoft Office PowerPoint</Application>
  <PresentationFormat>画面に合わせる (4:3)</PresentationFormat>
  <Paragraphs>246</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リゾート</vt:lpstr>
      <vt:lpstr>総合評価落札方式における  技術資料等の作成</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総合評価落札方式における  技術資料の作成</dc:title>
  <dc:creator>oitapref</dc:creator>
  <cp:lastModifiedBy>oitapref</cp:lastModifiedBy>
  <cp:revision>72</cp:revision>
  <dcterms:created xsi:type="dcterms:W3CDTF">2013-09-20T00:07:37Z</dcterms:created>
  <dcterms:modified xsi:type="dcterms:W3CDTF">2013-09-24T09:08:16Z</dcterms:modified>
</cp:coreProperties>
</file>