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7" r:id="rId3"/>
    <p:sldId id="257" r:id="rId4"/>
    <p:sldId id="262" r:id="rId5"/>
    <p:sldId id="258" r:id="rId6"/>
    <p:sldId id="259" r:id="rId7"/>
    <p:sldId id="266" r:id="rId8"/>
    <p:sldId id="261" r:id="rId9"/>
    <p:sldId id="263" r:id="rId10"/>
    <p:sldId id="264" r:id="rId11"/>
    <p:sldId id="265" r:id="rId12"/>
    <p:sldId id="269" r:id="rId13"/>
    <p:sldId id="268" r:id="rId14"/>
    <p:sldId id="271" r:id="rId15"/>
    <p:sldId id="270"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4" autoAdjust="0"/>
  </p:normalViewPr>
  <p:slideViewPr>
    <p:cSldViewPr>
      <p:cViewPr varScale="1">
        <p:scale>
          <a:sx n="106" d="100"/>
          <a:sy n="106" d="100"/>
        </p:scale>
        <p:origin x="-1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208B76D-C2EE-42A4-B5F4-7F81E3A4FFD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61B7F96-6CE3-4D33-8D60-82ADAE31C0E4}" type="datetimeFigureOut">
              <a:rPr kumimoji="1" lang="ja-JP" altLang="en-US" smtClean="0"/>
              <a:pPr/>
              <a:t>2013/9/24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077200" y="6356350"/>
            <a:ext cx="609600" cy="365125"/>
          </a:xfrm>
        </p:spPr>
        <p:txBody>
          <a:bodyPr/>
          <a:lstStyle/>
          <a:p>
            <a:fld id="{E208B76D-C2EE-42A4-B5F4-7F81E3A4FFD8}" type="slidenum">
              <a:rPr kumimoji="1" lang="ja-JP" altLang="en-US" smtClean="0"/>
              <a:pPr/>
              <a:t>&lt;#&gt;</a:t>
            </a:fld>
            <a:endParaRPr kumimoji="1"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1B7F96-6CE3-4D33-8D60-82ADAE31C0E4}" type="datetimeFigureOut">
              <a:rPr kumimoji="1" lang="ja-JP" altLang="en-US" smtClean="0"/>
              <a:pPr/>
              <a:t>2013/9/24</a:t>
            </a:fld>
            <a:endParaRPr kumimoji="1"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08B76D-C2EE-42A4-B5F4-7F81E3A4FFD8}" type="slidenum">
              <a:rPr kumimoji="1" lang="ja-JP" altLang="en-US" smtClean="0"/>
              <a:pPr/>
              <a:t>&lt;#&gt;</a:t>
            </a:fld>
            <a:endParaRPr kumimoji="1" lang="ja-JP" altLang="en-US"/>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CC"/>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844824"/>
            <a:ext cx="8784976" cy="2957714"/>
          </a:xfrm>
        </p:spPr>
        <p:txBody>
          <a:bodyPr>
            <a:noAutofit/>
          </a:bodyPr>
          <a:lstStyle/>
          <a:p>
            <a:pPr algn="ctr"/>
            <a:r>
              <a:rPr kumimoji="1" lang="ja-JP" altLang="en-US" sz="5400" dirty="0" smtClean="0">
                <a:solidFill>
                  <a:srgbClr val="FFFF00"/>
                </a:solidFill>
                <a:latin typeface="HGS創英角ﾎﾟｯﾌﾟ体" pitchFamily="50" charset="-128"/>
                <a:ea typeface="HGS創英角ﾎﾟｯﾌﾟ体" pitchFamily="50" charset="-128"/>
              </a:rPr>
              <a:t>総合評価落札方式における</a:t>
            </a:r>
            <a:r>
              <a:rPr kumimoji="1" lang="en-US" altLang="ja-JP" sz="5400" dirty="0" smtClean="0">
                <a:solidFill>
                  <a:srgbClr val="FFFF00"/>
                </a:solidFill>
                <a:latin typeface="HGS創英角ﾎﾟｯﾌﾟ体" pitchFamily="50" charset="-128"/>
                <a:ea typeface="HGS創英角ﾎﾟｯﾌﾟ体" pitchFamily="50" charset="-128"/>
              </a:rPr>
              <a:t/>
            </a:r>
            <a:br>
              <a:rPr kumimoji="1" lang="en-US" altLang="ja-JP" sz="5400" dirty="0" smtClean="0">
                <a:solidFill>
                  <a:srgbClr val="FFFF00"/>
                </a:solidFill>
                <a:latin typeface="HGS創英角ﾎﾟｯﾌﾟ体" pitchFamily="50" charset="-128"/>
                <a:ea typeface="HGS創英角ﾎﾟｯﾌﾟ体" pitchFamily="50" charset="-128"/>
              </a:rPr>
            </a:br>
            <a:r>
              <a:rPr lang="en-US" altLang="ja-JP" sz="5400" dirty="0">
                <a:solidFill>
                  <a:srgbClr val="FFFF00"/>
                </a:solidFill>
                <a:latin typeface="HGS創英角ﾎﾟｯﾌﾟ体" pitchFamily="50" charset="-128"/>
                <a:ea typeface="HGS創英角ﾎﾟｯﾌﾟ体" pitchFamily="50" charset="-128"/>
              </a:rPr>
              <a:t/>
            </a:r>
            <a:br>
              <a:rPr lang="en-US" altLang="ja-JP" sz="5400" dirty="0">
                <a:solidFill>
                  <a:srgbClr val="FFFF00"/>
                </a:solidFill>
                <a:latin typeface="HGS創英角ﾎﾟｯﾌﾟ体" pitchFamily="50" charset="-128"/>
                <a:ea typeface="HGS創英角ﾎﾟｯﾌﾟ体" pitchFamily="50" charset="-128"/>
              </a:rPr>
            </a:br>
            <a:r>
              <a:rPr kumimoji="1" lang="ja-JP" altLang="en-US" sz="5400" dirty="0" smtClean="0">
                <a:solidFill>
                  <a:srgbClr val="FFFF00"/>
                </a:solidFill>
                <a:latin typeface="HGS創英角ﾎﾟｯﾌﾟ体" pitchFamily="50" charset="-128"/>
                <a:ea typeface="HGS創英角ﾎﾟｯﾌﾟ体" pitchFamily="50" charset="-128"/>
              </a:rPr>
              <a:t>技術</a:t>
            </a:r>
            <a:r>
              <a:rPr kumimoji="1" lang="ja-JP" altLang="en-US" sz="5400" dirty="0" smtClean="0">
                <a:solidFill>
                  <a:srgbClr val="FFFF00"/>
                </a:solidFill>
                <a:latin typeface="HGS創英角ﾎﾟｯﾌﾟ体" pitchFamily="50" charset="-128"/>
                <a:ea typeface="HGS創英角ﾎﾟｯﾌﾟ体" pitchFamily="50" charset="-128"/>
              </a:rPr>
              <a:t>資料等の</a:t>
            </a:r>
            <a:r>
              <a:rPr kumimoji="1" lang="ja-JP" altLang="en-US" sz="5400" dirty="0" smtClean="0">
                <a:solidFill>
                  <a:srgbClr val="FFFF00"/>
                </a:solidFill>
                <a:latin typeface="HGS創英角ﾎﾟｯﾌﾟ体" pitchFamily="50" charset="-128"/>
                <a:ea typeface="HGS創英角ﾎﾟｯﾌﾟ体" pitchFamily="50" charset="-128"/>
              </a:rPr>
              <a:t>作成</a:t>
            </a:r>
            <a:endParaRPr kumimoji="1" lang="ja-JP" altLang="en-US" sz="5400" dirty="0">
              <a:solidFill>
                <a:srgbClr val="FFFF00"/>
              </a:solidFill>
              <a:latin typeface="HGS創英角ﾎﾟｯﾌﾟ体" pitchFamily="50" charset="-128"/>
              <a:ea typeface="HGS創英角ﾎﾟｯﾌﾟ体"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539552" y="2924944"/>
          <a:ext cx="8136904" cy="1656184"/>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打設後コンクリートの表面に湿潤養生マット</a:t>
                      </a:r>
                      <a:r>
                        <a:rPr lang="en-US" altLang="ja-JP" sz="1400" b="0" i="0" u="none" strike="noStrike" dirty="0" smtClean="0">
                          <a:solidFill>
                            <a:srgbClr val="000000"/>
                          </a:solidFill>
                          <a:latin typeface="ＭＳ Ｐ明朝"/>
                        </a:rPr>
                        <a:t>(</a:t>
                      </a:r>
                      <a:r>
                        <a:rPr lang="ja-JP" altLang="en-US" sz="1400" b="0" i="0" u="none" strike="noStrike" dirty="0" smtClean="0">
                          <a:solidFill>
                            <a:srgbClr val="000000"/>
                          </a:solidFill>
                          <a:latin typeface="ＭＳ Ｐ明朝"/>
                        </a:rPr>
                        <a:t>○○○○</a:t>
                      </a:r>
                      <a:r>
                        <a:rPr lang="en-US" altLang="ja-JP" sz="1400" b="0" i="0" u="none" strike="noStrike" dirty="0" smtClean="0">
                          <a:solidFill>
                            <a:srgbClr val="000000"/>
                          </a:solidFill>
                          <a:latin typeface="ＭＳ Ｐ明朝"/>
                        </a:rPr>
                        <a:t>)</a:t>
                      </a:r>
                      <a:r>
                        <a:rPr lang="ja-JP" altLang="en-US" sz="1400" b="0" i="0" u="none" strike="noStrike" dirty="0" smtClean="0">
                          <a:solidFill>
                            <a:srgbClr val="000000"/>
                          </a:solidFill>
                          <a:latin typeface="ＭＳ Ｐ明朝"/>
                        </a:rPr>
                        <a:t>を敷設する</a:t>
                      </a:r>
                      <a:endParaRPr lang="en-US" altLang="ja-JP" sz="1400" b="0" i="0" u="none" strike="noStrike" dirty="0" smtClean="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048116">
                <a:tc vMerge="1">
                  <a:txBody>
                    <a:bodyPr/>
                    <a:lstStyle/>
                    <a:p>
                      <a:endParaRPr kumimoji="1" lang="ja-JP" altLang="en-US"/>
                    </a:p>
                  </a:txBody>
                  <a:tcPr/>
                </a:tc>
                <a:tc gridSpan="2">
                  <a:txBody>
                    <a:bodyPr/>
                    <a:lstStyle/>
                    <a:p>
                      <a:pPr algn="l" fontAlgn="t"/>
                      <a:r>
                        <a:rPr lang="ja-JP" altLang="en-US" sz="700" b="0" i="0" u="none" strike="noStrike" dirty="0">
                          <a:solidFill>
                            <a:srgbClr val="000000"/>
                          </a:solidFill>
                          <a:latin typeface="ＭＳ Ｐ明朝"/>
                        </a:rPr>
                        <a:t>　</a:t>
                      </a:r>
                      <a:r>
                        <a:rPr lang="ja-JP" altLang="en-US" sz="700" b="0" i="0" u="none" strike="noStrike" dirty="0" smtClean="0">
                          <a:solidFill>
                            <a:srgbClr val="000000"/>
                          </a:solidFill>
                          <a:latin typeface="ＭＳ Ｐ明朝"/>
                        </a:rPr>
                        <a:t>　</a:t>
                      </a:r>
                      <a:r>
                        <a:rPr lang="ja-JP" altLang="en-US" sz="1400" b="0" i="0" u="none" strike="noStrike" dirty="0" smtClean="0">
                          <a:solidFill>
                            <a:srgbClr val="000000"/>
                          </a:solidFill>
                          <a:latin typeface="ＭＳ Ｐ明朝"/>
                        </a:rPr>
                        <a:t>・打設後のコンクリートが直射日光や潮風による急激な乾燥を抑制する。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・打設後の外気温が起因となるコンクリート表面温度の上昇を抑制する。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・安定した湿潤状態が確保出来る為、コンクリートの水和反応が助長され表層部の強度が向上する。</a:t>
                      </a:r>
                      <a:endParaRPr lang="ja-JP" altLang="en-US" sz="1400" b="0" i="0" u="none" strike="noStrike" dirty="0">
                        <a:solidFill>
                          <a:srgbClr val="000000"/>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4" name="正方形/長方形 3"/>
          <p:cNvSpPr/>
          <p:nvPr/>
        </p:nvSpPr>
        <p:spPr>
          <a:xfrm>
            <a:off x="0" y="620688"/>
            <a:ext cx="622818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(5)</a:t>
            </a:r>
            <a:r>
              <a:rPr kumimoji="1" lang="ja-JP" altLang="en-US" sz="2400" dirty="0" smtClean="0">
                <a:solidFill>
                  <a:schemeClr val="tx1"/>
                </a:solidFill>
                <a:latin typeface="ＭＳ ゴシック" pitchFamily="49" charset="-128"/>
                <a:ea typeface="ＭＳ ゴシック" pitchFamily="49" charset="-128"/>
              </a:rPr>
              <a:t>具体的な内容・説明等を簡潔に記載</a:t>
            </a:r>
            <a:endParaRPr kumimoji="1" lang="ja-JP" altLang="en-US" sz="2400" dirty="0">
              <a:solidFill>
                <a:schemeClr val="tx1"/>
              </a:solidFill>
              <a:latin typeface="ＭＳ ゴシック" pitchFamily="49" charset="-128"/>
              <a:ea typeface="ＭＳ ゴシック" pitchFamily="49" charset="-128"/>
            </a:endParaRPr>
          </a:p>
        </p:txBody>
      </p:sp>
      <p:graphicFrame>
        <p:nvGraphicFramePr>
          <p:cNvPr id="5" name="表 4"/>
          <p:cNvGraphicFramePr>
            <a:graphicFrameLocks noGrp="1"/>
          </p:cNvGraphicFramePr>
          <p:nvPr/>
        </p:nvGraphicFramePr>
        <p:xfrm>
          <a:off x="539552" y="1988840"/>
          <a:ext cx="8136904" cy="504056"/>
        </p:xfrm>
        <a:graphic>
          <a:graphicData uri="http://schemas.openxmlformats.org/drawingml/2006/table">
            <a:tbl>
              <a:tblPr/>
              <a:tblGrid>
                <a:gridCol w="824940"/>
                <a:gridCol w="899934"/>
                <a:gridCol w="899934"/>
                <a:gridCol w="5512096"/>
              </a:tblGrid>
              <a:tr h="504056">
                <a:tc>
                  <a:txBody>
                    <a:bodyPr/>
                    <a:lstStyle/>
                    <a:p>
                      <a:pPr algn="ctr" fontAlgn="ctr"/>
                      <a:r>
                        <a:rPr lang="ja-JP" altLang="en-US" sz="1200" b="0" i="0" u="none" strike="noStrike" dirty="0">
                          <a:solidFill>
                            <a:srgbClr val="000000"/>
                          </a:solidFill>
                          <a:latin typeface="ＭＳ Ｐ明朝"/>
                        </a:rPr>
                        <a:t>課題番号</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１</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明朝"/>
                        </a:rPr>
                        <a:t>課題名</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「コンクリートの品質確保対策</a:t>
                      </a:r>
                      <a:r>
                        <a:rPr lang="ja-JP" altLang="en-US" sz="1400" b="0" i="0" u="none" strike="noStrike" dirty="0">
                          <a:solidFill>
                            <a:srgbClr val="000000"/>
                          </a:solidFill>
                          <a:latin typeface="ＭＳ Ｐ明朝"/>
                        </a:rPr>
                        <a:t>」</a:t>
                      </a: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正方形/長方形 5"/>
          <p:cNvSpPr/>
          <p:nvPr/>
        </p:nvSpPr>
        <p:spPr>
          <a:xfrm>
            <a:off x="0" y="1340768"/>
            <a:ext cx="4644008"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ゴシック" pitchFamily="49" charset="-128"/>
                <a:ea typeface="ＭＳ ゴシック" pitchFamily="49" charset="-128"/>
              </a:rPr>
              <a:t>評価しなかった事例１「具体性なし」</a:t>
            </a:r>
            <a:endParaRPr kumimoji="1" lang="ja-JP" altLang="en-US" sz="1600" b="1" dirty="0">
              <a:solidFill>
                <a:schemeClr val="tx1"/>
              </a:solidFill>
              <a:latin typeface="ＭＳ ゴシック" pitchFamily="49" charset="-128"/>
              <a:ea typeface="ＭＳ ゴシック" pitchFamily="49" charset="-128"/>
            </a:endParaRPr>
          </a:p>
        </p:txBody>
      </p:sp>
      <p:sp>
        <p:nvSpPr>
          <p:cNvPr id="7" name="正方形/長方形 6"/>
          <p:cNvSpPr/>
          <p:nvPr/>
        </p:nvSpPr>
        <p:spPr>
          <a:xfrm>
            <a:off x="539552" y="4797152"/>
            <a:ext cx="8172400"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FF0000"/>
                </a:solidFill>
              </a:rPr>
              <a:t>何故やるのか？</a:t>
            </a:r>
            <a:endParaRPr kumimoji="1" lang="en-US" altLang="ja-JP" dirty="0" smtClean="0">
              <a:solidFill>
                <a:srgbClr val="FF0000"/>
              </a:solidFill>
            </a:endParaRPr>
          </a:p>
          <a:p>
            <a:r>
              <a:rPr lang="ja-JP" altLang="en-US" dirty="0" smtClean="0">
                <a:solidFill>
                  <a:srgbClr val="FF0000"/>
                </a:solidFill>
              </a:rPr>
              <a:t>いつ・何を・どこで</a:t>
            </a:r>
            <a:r>
              <a:rPr lang="en-US" altLang="ja-JP" dirty="0" smtClean="0">
                <a:solidFill>
                  <a:srgbClr val="FF0000"/>
                </a:solidFill>
              </a:rPr>
              <a:t>(</a:t>
            </a:r>
            <a:r>
              <a:rPr lang="ja-JP" altLang="en-US" dirty="0" smtClean="0">
                <a:solidFill>
                  <a:srgbClr val="FF0000"/>
                </a:solidFill>
              </a:rPr>
              <a:t>に</a:t>
            </a:r>
            <a:r>
              <a:rPr lang="en-US" altLang="ja-JP" dirty="0" smtClean="0">
                <a:solidFill>
                  <a:srgbClr val="FF0000"/>
                </a:solidFill>
              </a:rPr>
              <a:t>)</a:t>
            </a:r>
            <a:r>
              <a:rPr lang="ja-JP" altLang="en-US" dirty="0" smtClean="0">
                <a:solidFill>
                  <a:srgbClr val="FF0000"/>
                </a:solidFill>
              </a:rPr>
              <a:t>・どんなふうにやるのか？</a:t>
            </a:r>
            <a:endParaRPr lang="en-US" altLang="ja-JP" dirty="0" smtClean="0">
              <a:solidFill>
                <a:srgbClr val="FF0000"/>
              </a:solidFill>
            </a:endParaRPr>
          </a:p>
          <a:p>
            <a:r>
              <a:rPr lang="ja-JP" altLang="en-US" dirty="0">
                <a:solidFill>
                  <a:srgbClr val="FF0000"/>
                </a:solidFill>
              </a:rPr>
              <a:t>その</a:t>
            </a:r>
            <a:r>
              <a:rPr lang="ja-JP" altLang="en-US" dirty="0" smtClean="0">
                <a:solidFill>
                  <a:srgbClr val="FF0000"/>
                </a:solidFill>
              </a:rPr>
              <a:t>結果どんな効果があるのか？</a:t>
            </a:r>
            <a:r>
              <a:rPr lang="ja-JP" altLang="en-US" dirty="0">
                <a:solidFill>
                  <a:srgbClr val="FF0000"/>
                </a:solidFill>
              </a:rPr>
              <a:t>　</a:t>
            </a:r>
            <a:endParaRPr kumimoji="1" lang="ja-JP" altLang="en-US" dirty="0">
              <a:solidFill>
                <a:srgbClr val="FF0000"/>
              </a:solidFill>
            </a:endParaRPr>
          </a:p>
        </p:txBody>
      </p:sp>
      <p:sp>
        <p:nvSpPr>
          <p:cNvPr id="8" name="正方形/長方形 7"/>
          <p:cNvSpPr/>
          <p:nvPr/>
        </p:nvSpPr>
        <p:spPr>
          <a:xfrm>
            <a:off x="539552" y="5705872"/>
            <a:ext cx="8172400"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a:t>
            </a:r>
            <a:r>
              <a:rPr lang="ja-JP" altLang="en-US" dirty="0" smtClean="0">
                <a:solidFill>
                  <a:schemeClr val="tx1"/>
                </a:solidFill>
              </a:rPr>
              <a:t>詳細が判断しにくい場合等は、説明資料</a:t>
            </a:r>
            <a:r>
              <a:rPr lang="ja-JP" altLang="en-US" dirty="0" smtClean="0">
                <a:solidFill>
                  <a:schemeClr val="tx1"/>
                </a:solidFill>
              </a:rPr>
              <a:t>に施工位置や方法の</a:t>
            </a:r>
            <a:r>
              <a:rPr lang="ja-JP" altLang="en-US" dirty="0" smtClean="0">
                <a:solidFill>
                  <a:schemeClr val="tx1"/>
                </a:solidFill>
              </a:rPr>
              <a:t>イメージ図・施工例の写真・カタログ・</a:t>
            </a:r>
            <a:r>
              <a:rPr lang="ja-JP" altLang="en-US" dirty="0">
                <a:solidFill>
                  <a:schemeClr val="tx1"/>
                </a:solidFill>
              </a:rPr>
              <a:t>　</a:t>
            </a:r>
            <a:r>
              <a:rPr lang="ja-JP" altLang="en-US" dirty="0" smtClean="0">
                <a:solidFill>
                  <a:schemeClr val="tx1"/>
                </a:solidFill>
              </a:rPr>
              <a:t>効果を照明する資料等を貼り付け提出する。</a:t>
            </a:r>
            <a:endParaRPr kumimoji="1" lang="ja-JP" alt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539552" y="1772816"/>
          <a:ext cx="8136904" cy="2108611"/>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スランプ測定をポンプ圧送前と打設箇所の２回行う</a:t>
                      </a:r>
                      <a:endParaRPr lang="en-US" altLang="ja-JP" sz="1400" b="0" i="0" u="none" strike="noStrike" dirty="0" smtClean="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36148">
                <a:tc vMerge="1">
                  <a:txBody>
                    <a:bodyPr/>
                    <a:lstStyle/>
                    <a:p>
                      <a:endParaRPr kumimoji="1" lang="ja-JP" altLang="en-US"/>
                    </a:p>
                  </a:txBody>
                  <a:tcPr/>
                </a:tc>
                <a:tc gridSpan="2">
                  <a:txBody>
                    <a:bodyPr/>
                    <a:lstStyle/>
                    <a:p>
                      <a:pPr algn="l" fontAlgn="t"/>
                      <a:r>
                        <a:rPr lang="ja-JP" altLang="en-US" sz="700" b="0" i="0" u="none" strike="noStrike" dirty="0" smtClean="0">
                          <a:solidFill>
                            <a:srgbClr val="000000"/>
                          </a:solidFill>
                          <a:latin typeface="ＭＳ Ｐ明朝"/>
                        </a:rPr>
                        <a:t>　　</a:t>
                      </a:r>
                      <a:r>
                        <a:rPr lang="ja-JP" altLang="en-US" sz="1400" b="0" i="0" u="none" strike="noStrike" dirty="0" smtClean="0">
                          <a:solidFill>
                            <a:srgbClr val="000000"/>
                          </a:solidFill>
                          <a:latin typeface="ＭＳ Ｐ明朝"/>
                        </a:rPr>
                        <a:t>ポンプ打設によるコンクリートは、圧送前後でスランプや空気量に変化が見られ、著しい変化によってコンクリートの品質低下が懸念される。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スランプ測定を、ポンプ圧送前と圧送管から吐き出されるものについて２回測定し、</a:t>
                      </a:r>
                      <a:r>
                        <a:rPr lang="ja-JP" altLang="en-US" sz="1400" b="0" i="0" u="none" strike="noStrike" dirty="0" smtClean="0">
                          <a:solidFill>
                            <a:srgbClr val="0000FF"/>
                          </a:solidFill>
                          <a:latin typeface="ＭＳ Ｐ明朝"/>
                        </a:rPr>
                        <a:t>吐き出し口で規格外の生コン</a:t>
                      </a:r>
                      <a:r>
                        <a:rPr lang="ja-JP" altLang="en-US" sz="1400" b="0" i="0" u="none" strike="noStrike" dirty="0" smtClean="0">
                          <a:solidFill>
                            <a:srgbClr val="0000FF"/>
                          </a:solidFill>
                          <a:latin typeface="ＭＳ Ｐ明朝"/>
                        </a:rPr>
                        <a:t>は、打込み</a:t>
                      </a:r>
                      <a:r>
                        <a:rPr lang="ja-JP" altLang="en-US" sz="1400" b="0" i="0" u="none" strike="noStrike" dirty="0" smtClean="0">
                          <a:solidFill>
                            <a:srgbClr val="0000FF"/>
                          </a:solidFill>
                          <a:latin typeface="ＭＳ Ｐ明朝"/>
                        </a:rPr>
                        <a:t>を中止する。</a:t>
                      </a:r>
                      <a:endParaRPr lang="en-US" altLang="ja-JP" sz="1400" b="0" i="0" u="none" strike="noStrike" dirty="0" smtClean="0">
                        <a:solidFill>
                          <a:srgbClr val="0000FF"/>
                        </a:solidFill>
                        <a:latin typeface="ＭＳ Ｐ明朝"/>
                      </a:endParaRPr>
                    </a:p>
                    <a:p>
                      <a:pPr algn="l" fontAlgn="t"/>
                      <a:r>
                        <a:rPr lang="ja-JP" altLang="en-US" sz="1400" b="0" i="0" u="none" strike="noStrike" dirty="0" smtClean="0">
                          <a:solidFill>
                            <a:srgbClr val="000000"/>
                          </a:solidFill>
                          <a:latin typeface="ＭＳ Ｐ明朝"/>
                        </a:rPr>
                        <a:t>　頻度は打設日毎に最初の○台及び○○ｍ</a:t>
                      </a:r>
                      <a:r>
                        <a:rPr lang="en-US" altLang="ja-JP" sz="1400" b="0" i="0" u="none" strike="noStrike" dirty="0" smtClean="0">
                          <a:solidFill>
                            <a:srgbClr val="000000"/>
                          </a:solidFill>
                          <a:latin typeface="ＭＳ Ｐ明朝"/>
                        </a:rPr>
                        <a:t>3</a:t>
                      </a:r>
                      <a:r>
                        <a:rPr lang="ja-JP" altLang="en-US" sz="1400" b="0" i="0" u="none" strike="noStrike" dirty="0" smtClean="0">
                          <a:solidFill>
                            <a:srgbClr val="000000"/>
                          </a:solidFill>
                          <a:latin typeface="ＭＳ Ｐ明朝"/>
                        </a:rPr>
                        <a:t>毎に１台の割合で測定する。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打込み</a:t>
                      </a:r>
                      <a:r>
                        <a:rPr lang="ja-JP" altLang="en-US" sz="1400" b="0" i="0" u="none" strike="noStrike" dirty="0" smtClean="0">
                          <a:solidFill>
                            <a:srgbClr val="000000"/>
                          </a:solidFill>
                          <a:latin typeface="ＭＳ Ｐ明朝"/>
                        </a:rPr>
                        <a:t>場所でのスランプを確保することによる品質向上が図られる。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a:t>
                      </a:r>
                      <a:endParaRPr lang="ja-JP" altLang="en-US" sz="1400" b="0" i="0" u="none" strike="noStrike" dirty="0">
                        <a:solidFill>
                          <a:srgbClr val="000000"/>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graphicFrame>
        <p:nvGraphicFramePr>
          <p:cNvPr id="6" name="表 5"/>
          <p:cNvGraphicFramePr>
            <a:graphicFrameLocks noGrp="1"/>
          </p:cNvGraphicFramePr>
          <p:nvPr/>
        </p:nvGraphicFramePr>
        <p:xfrm>
          <a:off x="539552" y="1268760"/>
          <a:ext cx="8136904" cy="360040"/>
        </p:xfrm>
        <a:graphic>
          <a:graphicData uri="http://schemas.openxmlformats.org/drawingml/2006/table">
            <a:tbl>
              <a:tblPr/>
              <a:tblGrid>
                <a:gridCol w="824940"/>
                <a:gridCol w="899934"/>
                <a:gridCol w="899934"/>
                <a:gridCol w="5512096"/>
              </a:tblGrid>
              <a:tr h="360040">
                <a:tc>
                  <a:txBody>
                    <a:bodyPr/>
                    <a:lstStyle/>
                    <a:p>
                      <a:pPr algn="ctr" fontAlgn="ctr"/>
                      <a:r>
                        <a:rPr lang="ja-JP" altLang="en-US" sz="1200" b="0" i="0" u="none" strike="noStrike" dirty="0">
                          <a:solidFill>
                            <a:srgbClr val="000000"/>
                          </a:solidFill>
                          <a:latin typeface="ＭＳ Ｐ明朝"/>
                        </a:rPr>
                        <a:t>課題番号</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１</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明朝"/>
                        </a:rPr>
                        <a:t>課題名</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「コンクリートの品質確保対策</a:t>
                      </a:r>
                      <a:r>
                        <a:rPr lang="ja-JP" altLang="en-US" sz="1400" b="0" i="0" u="none" strike="noStrike" dirty="0">
                          <a:solidFill>
                            <a:srgbClr val="000000"/>
                          </a:solidFill>
                          <a:latin typeface="ＭＳ Ｐ明朝"/>
                        </a:rPr>
                        <a:t>」</a:t>
                      </a: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正方形/長方形 6"/>
          <p:cNvSpPr/>
          <p:nvPr/>
        </p:nvSpPr>
        <p:spPr>
          <a:xfrm>
            <a:off x="0" y="620688"/>
            <a:ext cx="4644008"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ゴシック" pitchFamily="49" charset="-128"/>
                <a:ea typeface="ＭＳ ゴシック" pitchFamily="49" charset="-128"/>
              </a:rPr>
              <a:t>評価しなかった</a:t>
            </a:r>
            <a:r>
              <a:rPr kumimoji="1" lang="ja-JP" altLang="en-US" sz="1600" b="1" dirty="0" smtClean="0">
                <a:solidFill>
                  <a:schemeClr val="tx1"/>
                </a:solidFill>
                <a:latin typeface="ＭＳ ゴシック" pitchFamily="49" charset="-128"/>
                <a:ea typeface="ＭＳ ゴシック" pitchFamily="49" charset="-128"/>
              </a:rPr>
              <a:t>事例２「</a:t>
            </a:r>
            <a:r>
              <a:rPr kumimoji="1" lang="ja-JP" altLang="en-US" sz="1600" b="1" dirty="0" smtClean="0">
                <a:solidFill>
                  <a:schemeClr val="tx1"/>
                </a:solidFill>
                <a:latin typeface="ＭＳ ゴシック" pitchFamily="49" charset="-128"/>
                <a:ea typeface="ＭＳ ゴシック" pitchFamily="49" charset="-128"/>
              </a:rPr>
              <a:t>具体性なし」</a:t>
            </a:r>
            <a:endParaRPr kumimoji="1" lang="ja-JP" altLang="en-US" sz="1600" b="1" dirty="0">
              <a:solidFill>
                <a:schemeClr val="tx1"/>
              </a:solidFill>
              <a:latin typeface="ＭＳ ゴシック" pitchFamily="49" charset="-128"/>
              <a:ea typeface="ＭＳ ゴシック" pitchFamily="49" charset="-128"/>
            </a:endParaRPr>
          </a:p>
        </p:txBody>
      </p:sp>
      <p:graphicFrame>
        <p:nvGraphicFramePr>
          <p:cNvPr id="8" name="表 7"/>
          <p:cNvGraphicFramePr>
            <a:graphicFrameLocks noGrp="1"/>
          </p:cNvGraphicFramePr>
          <p:nvPr/>
        </p:nvGraphicFramePr>
        <p:xfrm>
          <a:off x="539552" y="4581128"/>
          <a:ext cx="8136904" cy="1944216"/>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大型工事用車両通行時の先導車での誘導</a:t>
                      </a:r>
                      <a:endParaRPr lang="en-US" altLang="ja-JP" sz="1400" b="0" i="0" u="none" strike="noStrike" dirty="0" smtClean="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dirty="0">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36148">
                <a:tc vMerge="1">
                  <a:txBody>
                    <a:bodyPr/>
                    <a:lstStyle/>
                    <a:p>
                      <a:endParaRPr kumimoji="1" lang="ja-JP" altLang="en-US"/>
                    </a:p>
                  </a:txBody>
                  <a:tcPr/>
                </a:tc>
                <a:tc gridSpan="2">
                  <a:txBody>
                    <a:bodyPr/>
                    <a:lstStyle/>
                    <a:p>
                      <a:pPr algn="l" fontAlgn="t"/>
                      <a:r>
                        <a:rPr lang="ja-JP" altLang="en-US" sz="700" b="0" i="0" u="none" strike="noStrike" dirty="0" smtClean="0">
                          <a:solidFill>
                            <a:srgbClr val="000000"/>
                          </a:solidFill>
                          <a:latin typeface="ＭＳ Ｐ明朝"/>
                        </a:rPr>
                        <a:t>　　</a:t>
                      </a:r>
                      <a:r>
                        <a:rPr lang="ja-JP" altLang="en-US" sz="1400" b="0" i="0" u="none" strike="noStrike" dirty="0" smtClean="0">
                          <a:solidFill>
                            <a:srgbClr val="000000"/>
                          </a:solidFill>
                          <a:latin typeface="ＭＳ Ｐ明朝"/>
                        </a:rPr>
                        <a:t>大型工事用車両通行時には、</a:t>
                      </a:r>
                      <a:r>
                        <a:rPr lang="ja-JP" altLang="en-US" sz="1400" b="0" i="0" u="none" strike="noStrike" dirty="0" smtClean="0">
                          <a:solidFill>
                            <a:srgbClr val="0000FF"/>
                          </a:solidFill>
                          <a:latin typeface="ＭＳ Ｐ明朝"/>
                        </a:rPr>
                        <a:t>先導車によって</a:t>
                      </a:r>
                      <a:r>
                        <a:rPr lang="ja-JP" altLang="en-US" sz="1400" b="0" i="0" u="none" strike="noStrike" dirty="0" smtClean="0">
                          <a:solidFill>
                            <a:srgbClr val="000000"/>
                          </a:solidFill>
                          <a:latin typeface="ＭＳ Ｐ明朝"/>
                        </a:rPr>
                        <a:t>他の工事車両や一般車両が通行していないかを確認し、その後大型工事車両を誘導する。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これにより、大型工事用車両通行時の離合の発生を防ぎ、スムーズな通行および地域住民の安全を確保することができる。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a:t>
                      </a:r>
                      <a:endParaRPr lang="ja-JP" altLang="en-US" sz="1400" b="0" i="0" u="none" strike="noStrike" dirty="0">
                        <a:solidFill>
                          <a:srgbClr val="000000"/>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graphicFrame>
        <p:nvGraphicFramePr>
          <p:cNvPr id="9" name="表 8"/>
          <p:cNvGraphicFramePr>
            <a:graphicFrameLocks noGrp="1"/>
          </p:cNvGraphicFramePr>
          <p:nvPr/>
        </p:nvGraphicFramePr>
        <p:xfrm>
          <a:off x="539552" y="4077072"/>
          <a:ext cx="8136904" cy="360040"/>
        </p:xfrm>
        <a:graphic>
          <a:graphicData uri="http://schemas.openxmlformats.org/drawingml/2006/table">
            <a:tbl>
              <a:tblPr/>
              <a:tblGrid>
                <a:gridCol w="824940"/>
                <a:gridCol w="899934"/>
                <a:gridCol w="899934"/>
                <a:gridCol w="5512096"/>
              </a:tblGrid>
              <a:tr h="360040">
                <a:tc>
                  <a:txBody>
                    <a:bodyPr/>
                    <a:lstStyle/>
                    <a:p>
                      <a:pPr algn="ctr" fontAlgn="ctr"/>
                      <a:r>
                        <a:rPr lang="ja-JP" altLang="en-US" sz="1200" b="0" i="0" u="none" strike="noStrike" dirty="0">
                          <a:solidFill>
                            <a:srgbClr val="000000"/>
                          </a:solidFill>
                          <a:latin typeface="ＭＳ Ｐ明朝"/>
                        </a:rPr>
                        <a:t>課題番号</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１</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明朝"/>
                        </a:rPr>
                        <a:t>課題名</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「工事用車両通行時における地域住民に対する安全対策</a:t>
                      </a:r>
                      <a:r>
                        <a:rPr lang="ja-JP" altLang="en-US" sz="1400" b="0" i="0" u="none" strike="noStrike" dirty="0">
                          <a:solidFill>
                            <a:srgbClr val="000000"/>
                          </a:solidFill>
                          <a:latin typeface="ＭＳ Ｐ明朝"/>
                        </a:rPr>
                        <a:t>」</a:t>
                      </a: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20688"/>
            <a:ext cx="442798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ゴシック" pitchFamily="49" charset="-128"/>
                <a:ea typeface="ＭＳ ゴシック" pitchFamily="49" charset="-128"/>
              </a:rPr>
              <a:t>評価しなかった</a:t>
            </a:r>
            <a:r>
              <a:rPr kumimoji="1" lang="ja-JP" altLang="en-US" sz="1600" b="1" dirty="0" smtClean="0">
                <a:solidFill>
                  <a:schemeClr val="tx1"/>
                </a:solidFill>
                <a:latin typeface="ＭＳ ゴシック" pitchFamily="49" charset="-128"/>
                <a:ea typeface="ＭＳ ゴシック" pitchFamily="49" charset="-128"/>
              </a:rPr>
              <a:t>事例３「</a:t>
            </a:r>
            <a:r>
              <a:rPr kumimoji="1" lang="ja-JP" altLang="en-US" sz="1600" b="1" dirty="0" smtClean="0">
                <a:solidFill>
                  <a:schemeClr val="tx1"/>
                </a:solidFill>
                <a:latin typeface="ＭＳ ゴシック" pitchFamily="49" charset="-128"/>
                <a:ea typeface="ＭＳ ゴシック" pitchFamily="49" charset="-128"/>
              </a:rPr>
              <a:t>効果不明」</a:t>
            </a:r>
            <a:endParaRPr kumimoji="1" lang="ja-JP" altLang="en-US" sz="1600" b="1" dirty="0">
              <a:solidFill>
                <a:schemeClr val="tx1"/>
              </a:solidFill>
              <a:latin typeface="ＭＳ ゴシック" pitchFamily="49" charset="-128"/>
              <a:ea typeface="ＭＳ ゴシック" pitchFamily="49" charset="-128"/>
            </a:endParaRPr>
          </a:p>
        </p:txBody>
      </p:sp>
      <p:graphicFrame>
        <p:nvGraphicFramePr>
          <p:cNvPr id="5" name="表 4"/>
          <p:cNvGraphicFramePr>
            <a:graphicFrameLocks noGrp="1"/>
          </p:cNvGraphicFramePr>
          <p:nvPr/>
        </p:nvGraphicFramePr>
        <p:xfrm>
          <a:off x="539552" y="1772816"/>
          <a:ext cx="8136904" cy="1944216"/>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高性能伸縮低減剤塗布によるコンクリートの乾燥収縮ひび割れ抑制</a:t>
                      </a:r>
                      <a:endParaRPr lang="en-US" altLang="ja-JP" sz="1400" b="0" i="0" u="none" strike="noStrike" dirty="0" smtClean="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36148">
                <a:tc vMerge="1">
                  <a:txBody>
                    <a:bodyPr/>
                    <a:lstStyle/>
                    <a:p>
                      <a:endParaRPr kumimoji="1" lang="ja-JP" altLang="en-US"/>
                    </a:p>
                  </a:txBody>
                  <a:tcPr/>
                </a:tc>
                <a:tc gridSpan="2">
                  <a:txBody>
                    <a:bodyPr/>
                    <a:lstStyle/>
                    <a:p>
                      <a:pPr algn="l" fontAlgn="t"/>
                      <a:r>
                        <a:rPr lang="ja-JP" altLang="en-US" sz="700" b="0" i="0" u="none" strike="noStrike" dirty="0" smtClean="0">
                          <a:solidFill>
                            <a:srgbClr val="000000"/>
                          </a:solidFill>
                          <a:latin typeface="ＭＳ Ｐ明朝"/>
                        </a:rPr>
                        <a:t>　　</a:t>
                      </a:r>
                      <a:r>
                        <a:rPr lang="ja-JP" altLang="en-US" sz="1400" b="0" i="0" u="none" strike="noStrike" dirty="0" smtClean="0">
                          <a:solidFill>
                            <a:srgbClr val="000000"/>
                          </a:solidFill>
                          <a:latin typeface="ＭＳ Ｐ明朝"/>
                        </a:rPr>
                        <a:t>ケーソンは鉛直面の表面積が大きいことから、脱枠後は急激に水分が蒸発し、コンクリート内外で収縮差が生じ、乾燥収縮ひび割れの発生が懸念されます。ケーソンは壁厚が薄いため乾燥収縮量が大きく進行度は早くなることから、表面を改質し、表層部の収縮量を材齢２８日で約１９％低減させ、乾燥収縮ひび割れの発生を抑制するため、</a:t>
                      </a:r>
                      <a:r>
                        <a:rPr lang="ja-JP" altLang="en-US" sz="1400" b="0" i="0" u="none" strike="noStrike" dirty="0" smtClean="0">
                          <a:solidFill>
                            <a:srgbClr val="0000FF"/>
                          </a:solidFill>
                          <a:latin typeface="ＭＳ Ｐ明朝"/>
                        </a:rPr>
                        <a:t>脱枠後の鉛直面</a:t>
                      </a:r>
                      <a:r>
                        <a:rPr lang="en-US" altLang="ja-JP" sz="1400" b="0" i="0" u="none" strike="noStrike" dirty="0" smtClean="0">
                          <a:solidFill>
                            <a:srgbClr val="0000FF"/>
                          </a:solidFill>
                          <a:latin typeface="ＭＳ Ｐ明朝"/>
                        </a:rPr>
                        <a:t>(</a:t>
                      </a:r>
                      <a:r>
                        <a:rPr lang="ja-JP" altLang="en-US" sz="1400" b="0" i="0" u="none" strike="noStrike" dirty="0" smtClean="0">
                          <a:solidFill>
                            <a:srgbClr val="0000FF"/>
                          </a:solidFill>
                          <a:latin typeface="ＭＳ Ｐ明朝"/>
                        </a:rPr>
                        <a:t>００００ｍ２</a:t>
                      </a:r>
                      <a:r>
                        <a:rPr lang="en-US" altLang="ja-JP" sz="1400" b="0" i="0" u="none" strike="noStrike" dirty="0" smtClean="0">
                          <a:solidFill>
                            <a:srgbClr val="0000FF"/>
                          </a:solidFill>
                          <a:latin typeface="ＭＳ Ｐ明朝"/>
                        </a:rPr>
                        <a:t>)</a:t>
                      </a:r>
                      <a:r>
                        <a:rPr lang="ja-JP" altLang="en-US" sz="1400" b="0" i="0" u="none" strike="noStrike" dirty="0" smtClean="0">
                          <a:solidFill>
                            <a:srgbClr val="000000"/>
                          </a:solidFill>
                          <a:latin typeface="ＭＳ Ｐ明朝"/>
                        </a:rPr>
                        <a:t>に高性能収縮低減剤「○○○○○○」</a:t>
                      </a:r>
                      <a:r>
                        <a:rPr lang="en-US" altLang="ja-JP" sz="1400" b="0" i="0" u="none" strike="noStrike" dirty="0" smtClean="0">
                          <a:solidFill>
                            <a:srgbClr val="000000"/>
                          </a:solidFill>
                          <a:latin typeface="ＭＳ Ｐ明朝"/>
                        </a:rPr>
                        <a:t>(NETIS:</a:t>
                      </a:r>
                      <a:r>
                        <a:rPr lang="ja-JP" altLang="en-US" sz="1400" b="0" i="0" u="none" strike="noStrike" dirty="0" smtClean="0">
                          <a:solidFill>
                            <a:srgbClr val="000000"/>
                          </a:solidFill>
                          <a:latin typeface="ＭＳ Ｐ明朝"/>
                        </a:rPr>
                        <a:t>・・・・・</a:t>
                      </a:r>
                      <a:r>
                        <a:rPr lang="en-US" altLang="ja-JP" sz="1400" b="0" i="0" u="none" strike="noStrike" dirty="0" smtClean="0">
                          <a:solidFill>
                            <a:srgbClr val="000000"/>
                          </a:solidFill>
                          <a:latin typeface="ＭＳ Ｐ明朝"/>
                        </a:rPr>
                        <a:t>)</a:t>
                      </a:r>
                      <a:r>
                        <a:rPr lang="ja-JP" altLang="en-US" sz="1400" b="0" i="0" u="none" strike="noStrike" dirty="0" smtClean="0">
                          <a:solidFill>
                            <a:srgbClr val="000000"/>
                          </a:solidFill>
                          <a:latin typeface="ＭＳ Ｐ明朝"/>
                        </a:rPr>
                        <a:t>を</a:t>
                      </a:r>
                      <a:r>
                        <a:rPr lang="en-US" altLang="ja-JP" sz="1400" b="0" i="0" u="none" strike="noStrike" dirty="0" smtClean="0">
                          <a:solidFill>
                            <a:srgbClr val="000000"/>
                          </a:solidFill>
                          <a:latin typeface="ＭＳ Ｐ明朝"/>
                        </a:rPr>
                        <a:t>000/</a:t>
                      </a:r>
                      <a:r>
                        <a:rPr lang="ja-JP" altLang="en-US" sz="1400" b="0" i="0" u="none" strike="noStrike" dirty="0" err="1" smtClean="0">
                          <a:solidFill>
                            <a:srgbClr val="000000"/>
                          </a:solidFill>
                          <a:latin typeface="ＭＳ Ｐ明朝"/>
                        </a:rPr>
                        <a:t>ｍ</a:t>
                      </a:r>
                      <a:r>
                        <a:rPr lang="en-US" altLang="ja-JP" sz="1400" b="0" i="0" u="none" strike="noStrike" dirty="0" smtClean="0">
                          <a:solidFill>
                            <a:srgbClr val="000000"/>
                          </a:solidFill>
                          <a:latin typeface="ＭＳ Ｐ明朝"/>
                        </a:rPr>
                        <a:t>2</a:t>
                      </a:r>
                      <a:r>
                        <a:rPr lang="ja-JP" altLang="en-US" sz="1400" b="0" i="0" u="none" strike="noStrike" dirty="0" smtClean="0">
                          <a:solidFill>
                            <a:srgbClr val="000000"/>
                          </a:solidFill>
                          <a:latin typeface="ＭＳ Ｐ明朝"/>
                        </a:rPr>
                        <a:t>塗布します。</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a:t>
                      </a:r>
                      <a:endParaRPr lang="ja-JP" altLang="en-US" sz="1400" b="0" i="0" u="none" strike="noStrike" dirty="0">
                        <a:solidFill>
                          <a:srgbClr val="000000"/>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graphicFrame>
        <p:nvGraphicFramePr>
          <p:cNvPr id="6" name="表 5"/>
          <p:cNvGraphicFramePr>
            <a:graphicFrameLocks noGrp="1"/>
          </p:cNvGraphicFramePr>
          <p:nvPr/>
        </p:nvGraphicFramePr>
        <p:xfrm>
          <a:off x="539552" y="1268760"/>
          <a:ext cx="8136904" cy="360040"/>
        </p:xfrm>
        <a:graphic>
          <a:graphicData uri="http://schemas.openxmlformats.org/drawingml/2006/table">
            <a:tbl>
              <a:tblPr/>
              <a:tblGrid>
                <a:gridCol w="824940"/>
                <a:gridCol w="899934"/>
                <a:gridCol w="899934"/>
                <a:gridCol w="5512096"/>
              </a:tblGrid>
              <a:tr h="360040">
                <a:tc>
                  <a:txBody>
                    <a:bodyPr/>
                    <a:lstStyle/>
                    <a:p>
                      <a:pPr algn="ctr" fontAlgn="ctr"/>
                      <a:r>
                        <a:rPr lang="ja-JP" altLang="en-US" sz="1200" b="0" i="0" u="none" strike="noStrike" dirty="0">
                          <a:solidFill>
                            <a:srgbClr val="000000"/>
                          </a:solidFill>
                          <a:latin typeface="ＭＳ Ｐ明朝"/>
                        </a:rPr>
                        <a:t>課題番号</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１</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明朝"/>
                        </a:rPr>
                        <a:t>課題名</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「コンクリートの品質確保対策</a:t>
                      </a:r>
                      <a:r>
                        <a:rPr lang="ja-JP" altLang="en-US" sz="1400" b="0" i="0" u="none" strike="noStrike" dirty="0">
                          <a:solidFill>
                            <a:srgbClr val="000000"/>
                          </a:solidFill>
                          <a:latin typeface="ＭＳ Ｐ明朝"/>
                        </a:rPr>
                        <a:t>」</a:t>
                      </a: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表 6"/>
          <p:cNvGraphicFramePr>
            <a:graphicFrameLocks noGrp="1"/>
          </p:cNvGraphicFramePr>
          <p:nvPr/>
        </p:nvGraphicFramePr>
        <p:xfrm>
          <a:off x="539552" y="4581128"/>
          <a:ext cx="8136904" cy="1944216"/>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寒冷時対策としてジェットヒーターで給熱し・・・・・・・・・坑内環境変化を防ぐ</a:t>
                      </a:r>
                      <a:endParaRPr lang="en-US" altLang="ja-JP" sz="1400" b="0" i="0" u="none" strike="noStrike" dirty="0" smtClean="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dirty="0">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36148">
                <a:tc vMerge="1">
                  <a:txBody>
                    <a:bodyPr/>
                    <a:lstStyle/>
                    <a:p>
                      <a:endParaRPr kumimoji="1" lang="ja-JP" altLang="en-US"/>
                    </a:p>
                  </a:txBody>
                  <a:tcPr/>
                </a:tc>
                <a:tc gridSpan="2">
                  <a:txBody>
                    <a:bodyPr/>
                    <a:lstStyle/>
                    <a:p>
                      <a:pPr algn="l" fontAlgn="t"/>
                      <a:r>
                        <a:rPr lang="ja-JP" altLang="en-US" sz="700" b="0" i="0" u="none" strike="noStrike" dirty="0" smtClean="0">
                          <a:solidFill>
                            <a:srgbClr val="000000"/>
                          </a:solidFill>
                          <a:latin typeface="ＭＳ Ｐ明朝"/>
                        </a:rPr>
                        <a:t>　　</a:t>
                      </a:r>
                      <a:r>
                        <a:rPr lang="ja-JP" altLang="en-US" sz="1400" b="0" i="0" u="none" strike="noStrike" dirty="0" smtClean="0">
                          <a:solidFill>
                            <a:srgbClr val="000000"/>
                          </a:solidFill>
                          <a:latin typeface="ＭＳ Ｐ明朝"/>
                        </a:rPr>
                        <a:t>気温の低下により硬化中のコンクリートの</a:t>
                      </a:r>
                      <a:r>
                        <a:rPr lang="ja-JP" altLang="en-US" sz="1400" b="0" i="0" u="none" strike="noStrike" dirty="0" smtClean="0">
                          <a:solidFill>
                            <a:srgbClr val="0000FF"/>
                          </a:solidFill>
                          <a:latin typeface="ＭＳ Ｐ明朝"/>
                        </a:rPr>
                        <a:t>熱量損失及び凍結を受け硬化不良を受けた場合、ﾚｲﾀﾝｽとなって粉塵する</a:t>
                      </a:r>
                      <a:r>
                        <a:rPr lang="ja-JP" altLang="en-US" sz="1400" b="0" i="0" u="none" strike="noStrike" dirty="0" smtClean="0">
                          <a:solidFill>
                            <a:srgbClr val="000000"/>
                          </a:solidFill>
                          <a:latin typeface="ＭＳ Ｐ明朝"/>
                        </a:rPr>
                        <a:t>ため、ジェットヒーターにてトンネル内温度を保ちます。</a:t>
                      </a:r>
                      <a:r>
                        <a:rPr lang="en-US" altLang="ja-JP" sz="1400" b="0" i="0" u="none" strike="noStrike" dirty="0" smtClean="0">
                          <a:solidFill>
                            <a:srgbClr val="000000"/>
                          </a:solidFill>
                          <a:latin typeface="ＭＳ Ｐ明朝"/>
                        </a:rPr>
                        <a:t>(</a:t>
                      </a:r>
                      <a:r>
                        <a:rPr lang="ja-JP" altLang="en-US" sz="1400" b="0" i="0" u="none" strike="noStrike" dirty="0" smtClean="0">
                          <a:solidFill>
                            <a:srgbClr val="000000"/>
                          </a:solidFill>
                          <a:latin typeface="ＭＳ Ｐ明朝"/>
                        </a:rPr>
                        <a:t>トンネル内温度○</a:t>
                      </a:r>
                      <a:r>
                        <a:rPr lang="en-US" altLang="ja-JP" sz="1400" b="0" i="0" u="none" strike="noStrike" dirty="0" smtClean="0">
                          <a:solidFill>
                            <a:srgbClr val="000000"/>
                          </a:solidFill>
                          <a:latin typeface="ＭＳ Ｐ明朝"/>
                        </a:rPr>
                        <a:t>°</a:t>
                      </a:r>
                      <a:r>
                        <a:rPr lang="ja-JP" altLang="en-US" sz="1400" b="0" i="0" u="none" strike="noStrike" dirty="0" smtClean="0">
                          <a:solidFill>
                            <a:srgbClr val="000000"/>
                          </a:solidFill>
                          <a:latin typeface="ＭＳ Ｐ明朝"/>
                        </a:rPr>
                        <a:t>以下で対策実施・・・・・・・・・・・・・・・・・・・・・・圧縮強度○○、曲げ強度○○になるまで凍結しないよう保護。</a:t>
                      </a:r>
                      <a:r>
                        <a:rPr lang="en-US" altLang="ja-JP" sz="1400" b="0" i="0" u="none" strike="noStrike" dirty="0" smtClean="0">
                          <a:solidFill>
                            <a:srgbClr val="000000"/>
                          </a:solidFill>
                          <a:latin typeface="ＭＳ Ｐ明朝"/>
                        </a:rPr>
                        <a:t>)</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a:t>
                      </a:r>
                      <a:endParaRPr lang="ja-JP" altLang="en-US" sz="1400" b="0" i="0" u="none" strike="noStrike" dirty="0">
                        <a:solidFill>
                          <a:srgbClr val="000000"/>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graphicFrame>
        <p:nvGraphicFramePr>
          <p:cNvPr id="8" name="表 7"/>
          <p:cNvGraphicFramePr>
            <a:graphicFrameLocks noGrp="1"/>
          </p:cNvGraphicFramePr>
          <p:nvPr/>
        </p:nvGraphicFramePr>
        <p:xfrm>
          <a:off x="539552" y="4077072"/>
          <a:ext cx="8136904" cy="360040"/>
        </p:xfrm>
        <a:graphic>
          <a:graphicData uri="http://schemas.openxmlformats.org/drawingml/2006/table">
            <a:tbl>
              <a:tblPr/>
              <a:tblGrid>
                <a:gridCol w="824940"/>
                <a:gridCol w="899934"/>
                <a:gridCol w="899934"/>
                <a:gridCol w="5512096"/>
              </a:tblGrid>
              <a:tr h="360040">
                <a:tc>
                  <a:txBody>
                    <a:bodyPr/>
                    <a:lstStyle/>
                    <a:p>
                      <a:pPr algn="ctr" fontAlgn="ctr"/>
                      <a:r>
                        <a:rPr lang="ja-JP" altLang="en-US" sz="1200" b="0" i="0" u="none" strike="noStrike" dirty="0">
                          <a:solidFill>
                            <a:srgbClr val="000000"/>
                          </a:solidFill>
                          <a:latin typeface="ＭＳ Ｐ明朝"/>
                        </a:rPr>
                        <a:t>課題番号</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１</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明朝"/>
                        </a:rPr>
                        <a:t>課題名</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「コンクリート舗装の供用初期の粉塵抑制対策」</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620688"/>
            <a:ext cx="421196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ゴシック" pitchFamily="49" charset="-128"/>
                <a:ea typeface="ＭＳ ゴシック" pitchFamily="49" charset="-128"/>
              </a:rPr>
              <a:t>評価しなかった</a:t>
            </a:r>
            <a:r>
              <a:rPr kumimoji="1" lang="ja-JP" altLang="en-US" sz="1600" b="1" dirty="0" smtClean="0">
                <a:solidFill>
                  <a:schemeClr val="tx1"/>
                </a:solidFill>
                <a:latin typeface="ＭＳ ゴシック" pitchFamily="49" charset="-128"/>
                <a:ea typeface="ＭＳ ゴシック" pitchFamily="49" charset="-128"/>
              </a:rPr>
              <a:t>事例４「</a:t>
            </a:r>
            <a:r>
              <a:rPr kumimoji="1" lang="ja-JP" altLang="en-US" sz="1600" b="1" dirty="0" smtClean="0">
                <a:solidFill>
                  <a:schemeClr val="tx1"/>
                </a:solidFill>
                <a:latin typeface="ＭＳ ゴシック" pitchFamily="49" charset="-128"/>
                <a:ea typeface="ＭＳ ゴシック" pitchFamily="49" charset="-128"/>
              </a:rPr>
              <a:t>一般的」</a:t>
            </a:r>
            <a:endParaRPr kumimoji="1" lang="ja-JP" altLang="en-US" sz="1600" b="1" dirty="0">
              <a:solidFill>
                <a:schemeClr val="tx1"/>
              </a:solidFill>
              <a:latin typeface="ＭＳ ゴシック" pitchFamily="49" charset="-128"/>
              <a:ea typeface="ＭＳ ゴシック" pitchFamily="49" charset="-128"/>
            </a:endParaRPr>
          </a:p>
        </p:txBody>
      </p:sp>
      <p:graphicFrame>
        <p:nvGraphicFramePr>
          <p:cNvPr id="7" name="表 6"/>
          <p:cNvGraphicFramePr>
            <a:graphicFrameLocks noGrp="1"/>
          </p:cNvGraphicFramePr>
          <p:nvPr/>
        </p:nvGraphicFramePr>
        <p:xfrm>
          <a:off x="539552" y="1772816"/>
          <a:ext cx="8136904" cy="2108611"/>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鋼製型枠にコンクリート打設口を設置</a:t>
                      </a:r>
                      <a:endParaRPr lang="en-US" altLang="ja-JP" sz="1400" b="0" i="0" u="none" strike="noStrike" dirty="0" smtClean="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36148">
                <a:tc vMerge="1">
                  <a:txBody>
                    <a:bodyPr/>
                    <a:lstStyle/>
                    <a:p>
                      <a:endParaRPr kumimoji="1" lang="ja-JP" altLang="en-US"/>
                    </a:p>
                  </a:txBody>
                  <a:tcPr/>
                </a:tc>
                <a:tc gridSpan="2">
                  <a:txBody>
                    <a:bodyPr/>
                    <a:lstStyle/>
                    <a:p>
                      <a:pPr algn="l" fontAlgn="t"/>
                      <a:r>
                        <a:rPr lang="ja-JP" altLang="en-US" sz="700" b="0" i="0" u="none" strike="noStrike" dirty="0" smtClean="0">
                          <a:solidFill>
                            <a:srgbClr val="000000"/>
                          </a:solidFill>
                          <a:latin typeface="ＭＳ Ｐ明朝"/>
                        </a:rPr>
                        <a:t>　　</a:t>
                      </a:r>
                      <a:r>
                        <a:rPr lang="ja-JP" altLang="en-US" sz="1400" b="0" i="0" u="none" strike="noStrike" dirty="0" smtClean="0">
                          <a:solidFill>
                            <a:srgbClr val="000000"/>
                          </a:solidFill>
                          <a:latin typeface="ＭＳ Ｐ明朝"/>
                        </a:rPr>
                        <a:t>ケーソンは壁厚が０００ｍｍと薄く、配筋も密であることから、コンクリート用ホースの筒先が型枠内に挿入できず、打設高が１．５ｍを超えるため、材料分離・締固め不足・配筋の移動・かぶり不足等が予想され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このため、リフト高０．０ｍの鋼製型枠に対して、</a:t>
                      </a:r>
                      <a:r>
                        <a:rPr lang="ja-JP" altLang="en-US" sz="1400" b="0" i="0" u="none" strike="noStrike" dirty="0" smtClean="0">
                          <a:solidFill>
                            <a:srgbClr val="0000FF"/>
                          </a:solidFill>
                          <a:latin typeface="ＭＳ Ｐ明朝"/>
                        </a:rPr>
                        <a:t>コンクリート投入高さ１．５ｍの位置にコンクリート打設口（０ｃｍ＊０ｃｍ、００箇所</a:t>
                      </a:r>
                      <a:r>
                        <a:rPr lang="en-US" altLang="ja-JP" sz="1400" b="0" i="0" u="none" strike="noStrike" dirty="0" smtClean="0">
                          <a:solidFill>
                            <a:srgbClr val="0000FF"/>
                          </a:solidFill>
                          <a:latin typeface="ＭＳ Ｐ明朝"/>
                        </a:rPr>
                        <a:t>/</a:t>
                      </a:r>
                      <a:r>
                        <a:rPr lang="ja-JP" altLang="en-US" sz="1400" b="0" i="0" u="none" strike="noStrike" dirty="0" smtClean="0">
                          <a:solidFill>
                            <a:srgbClr val="0000FF"/>
                          </a:solidFill>
                          <a:latin typeface="ＭＳ Ｐ明朝"/>
                        </a:rPr>
                        <a:t>１ﾘﾌﾄ＊０回打設）を設置し</a:t>
                      </a:r>
                      <a:r>
                        <a:rPr lang="ja-JP" altLang="en-US" sz="1400" b="0" i="0" u="none" strike="noStrike" dirty="0" smtClean="0">
                          <a:solidFill>
                            <a:srgbClr val="000000"/>
                          </a:solidFill>
                          <a:latin typeface="ＭＳ Ｐ明朝"/>
                        </a:rPr>
                        <a:t>、落下時の材料分離及び横移動を防ぎ、品質の向上を図る。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a:t>
                      </a:r>
                      <a:endParaRPr lang="ja-JP" altLang="en-US" sz="1400" b="0" i="0" u="none" strike="noStrike" dirty="0">
                        <a:solidFill>
                          <a:srgbClr val="000000"/>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graphicFrame>
        <p:nvGraphicFramePr>
          <p:cNvPr id="8" name="表 7"/>
          <p:cNvGraphicFramePr>
            <a:graphicFrameLocks noGrp="1"/>
          </p:cNvGraphicFramePr>
          <p:nvPr/>
        </p:nvGraphicFramePr>
        <p:xfrm>
          <a:off x="539552" y="1268760"/>
          <a:ext cx="8136904" cy="360040"/>
        </p:xfrm>
        <a:graphic>
          <a:graphicData uri="http://schemas.openxmlformats.org/drawingml/2006/table">
            <a:tbl>
              <a:tblPr/>
              <a:tblGrid>
                <a:gridCol w="824940"/>
                <a:gridCol w="899934"/>
                <a:gridCol w="899934"/>
                <a:gridCol w="5512096"/>
              </a:tblGrid>
              <a:tr h="360040">
                <a:tc>
                  <a:txBody>
                    <a:bodyPr/>
                    <a:lstStyle/>
                    <a:p>
                      <a:pPr algn="ctr" fontAlgn="ctr"/>
                      <a:r>
                        <a:rPr lang="ja-JP" altLang="en-US" sz="1200" b="0" i="0" u="none" strike="noStrike" dirty="0">
                          <a:solidFill>
                            <a:srgbClr val="000000"/>
                          </a:solidFill>
                          <a:latin typeface="ＭＳ Ｐ明朝"/>
                        </a:rPr>
                        <a:t>課題番号</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１</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明朝"/>
                        </a:rPr>
                        <a:t>課題名</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「コンクリートの品質確保対策</a:t>
                      </a:r>
                      <a:r>
                        <a:rPr lang="ja-JP" altLang="en-US" sz="1400" b="0" i="0" u="none" strike="noStrike" dirty="0">
                          <a:solidFill>
                            <a:srgbClr val="000000"/>
                          </a:solidFill>
                          <a:latin typeface="ＭＳ Ｐ明朝"/>
                        </a:rPr>
                        <a:t>」</a:t>
                      </a: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表 8"/>
          <p:cNvGraphicFramePr>
            <a:graphicFrameLocks noGrp="1"/>
          </p:cNvGraphicFramePr>
          <p:nvPr/>
        </p:nvGraphicFramePr>
        <p:xfrm>
          <a:off x="539552" y="4581128"/>
          <a:ext cx="8136904" cy="1944216"/>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工事箇所周囲にオイルフェンスを設置する</a:t>
                      </a:r>
                      <a:endParaRPr lang="en-US" altLang="ja-JP" sz="1400" b="0" i="0" u="none" strike="noStrike" dirty="0" smtClean="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dirty="0">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36148">
                <a:tc vMerge="1">
                  <a:txBody>
                    <a:bodyPr/>
                    <a:lstStyle/>
                    <a:p>
                      <a:endParaRPr kumimoji="1" lang="ja-JP" altLang="en-US"/>
                    </a:p>
                  </a:txBody>
                  <a:tcPr/>
                </a:tc>
                <a:tc gridSpan="2">
                  <a:txBody>
                    <a:bodyPr/>
                    <a:lstStyle/>
                    <a:p>
                      <a:pPr algn="l" fontAlgn="t"/>
                      <a:r>
                        <a:rPr lang="ja-JP" altLang="en-US" sz="700" b="0" i="0" u="none" strike="noStrike" dirty="0" smtClean="0">
                          <a:solidFill>
                            <a:srgbClr val="000000"/>
                          </a:solidFill>
                          <a:latin typeface="ＭＳ Ｐ明朝"/>
                        </a:rPr>
                        <a:t>　　</a:t>
                      </a:r>
                      <a:r>
                        <a:rPr lang="ja-JP" altLang="en-US" sz="1400" b="0" i="0" u="none" strike="noStrike" dirty="0" smtClean="0">
                          <a:solidFill>
                            <a:srgbClr val="000000"/>
                          </a:solidFill>
                          <a:latin typeface="ＭＳ Ｐ明朝"/>
                        </a:rPr>
                        <a:t>既設構造物取壊しの際、構造物に付着した油分が海に流れ込み拡散することが考えられる。また、</a:t>
                      </a:r>
                      <a:r>
                        <a:rPr lang="ja-JP" altLang="en-US" sz="1400" b="0" i="0" u="none" strike="noStrike" dirty="0" smtClean="0">
                          <a:solidFill>
                            <a:srgbClr val="0000FF"/>
                          </a:solidFill>
                          <a:latin typeface="ＭＳ Ｐ明朝"/>
                        </a:rPr>
                        <a:t>工事中も機械類からの油分の流出も想定される</a:t>
                      </a:r>
                      <a:r>
                        <a:rPr lang="ja-JP" altLang="en-US" sz="1400" b="0" i="0" u="none" strike="noStrike" dirty="0" smtClean="0">
                          <a:solidFill>
                            <a:srgbClr val="000000"/>
                          </a:solidFill>
                          <a:latin typeface="ＭＳ Ｐ明朝"/>
                        </a:rPr>
                        <a:t>ため、工事中はオイルフェンス（品名○○○、規格○○○、メーカー○○○、施工延長０００ｍ）を設置し油分を吸着、周辺への拡散を防止する。</a:t>
                      </a:r>
                      <a:endParaRPr lang="en-US" altLang="ja-JP" sz="1400" b="0" i="0" u="none" strike="noStrike" dirty="0" smtClean="0">
                        <a:solidFill>
                          <a:srgbClr val="000000"/>
                        </a:solidFill>
                        <a:latin typeface="ＭＳ Ｐ明朝"/>
                      </a:endParaRPr>
                    </a:p>
                    <a:p>
                      <a:pPr algn="l" fontAlgn="t"/>
                      <a:r>
                        <a:rPr lang="ja-JP" altLang="en-US" sz="1400" b="0" i="0" u="none" strike="noStrike" dirty="0" smtClean="0">
                          <a:solidFill>
                            <a:srgbClr val="000000"/>
                          </a:solidFill>
                          <a:latin typeface="ＭＳ Ｐ明朝"/>
                        </a:rPr>
                        <a:t>　</a:t>
                      </a:r>
                      <a:endParaRPr lang="ja-JP" altLang="en-US" sz="1400" b="0" i="0" u="none" strike="noStrike" dirty="0">
                        <a:solidFill>
                          <a:srgbClr val="000000"/>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graphicFrame>
        <p:nvGraphicFramePr>
          <p:cNvPr id="10" name="表 9"/>
          <p:cNvGraphicFramePr>
            <a:graphicFrameLocks noGrp="1"/>
          </p:cNvGraphicFramePr>
          <p:nvPr/>
        </p:nvGraphicFramePr>
        <p:xfrm>
          <a:off x="539552" y="4077072"/>
          <a:ext cx="8136904" cy="360040"/>
        </p:xfrm>
        <a:graphic>
          <a:graphicData uri="http://schemas.openxmlformats.org/drawingml/2006/table">
            <a:tbl>
              <a:tblPr/>
              <a:tblGrid>
                <a:gridCol w="824940"/>
                <a:gridCol w="899934"/>
                <a:gridCol w="899934"/>
                <a:gridCol w="5512096"/>
              </a:tblGrid>
              <a:tr h="360040">
                <a:tc>
                  <a:txBody>
                    <a:bodyPr/>
                    <a:lstStyle/>
                    <a:p>
                      <a:pPr algn="ctr" fontAlgn="ctr"/>
                      <a:r>
                        <a:rPr lang="ja-JP" altLang="en-US" sz="1200" b="0" i="0" u="none" strike="noStrike" dirty="0">
                          <a:solidFill>
                            <a:srgbClr val="000000"/>
                          </a:solidFill>
                          <a:latin typeface="ＭＳ Ｐ明朝"/>
                        </a:rPr>
                        <a:t>課題番号</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１</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明朝"/>
                        </a:rPr>
                        <a:t>課題名</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「周辺海域への水質汚濁防止対策</a:t>
                      </a:r>
                      <a:r>
                        <a:rPr lang="ja-JP" altLang="en-US" sz="1400" b="0" i="0" u="none" strike="noStrike" dirty="0">
                          <a:solidFill>
                            <a:srgbClr val="000000"/>
                          </a:solidFill>
                          <a:latin typeface="ＭＳ Ｐ明朝"/>
                        </a:rPr>
                        <a:t>」</a:t>
                      </a: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620688"/>
            <a:ext cx="421196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ＭＳ ゴシック" pitchFamily="49" charset="-128"/>
                <a:ea typeface="ＭＳ ゴシック" pitchFamily="49" charset="-128"/>
              </a:rPr>
              <a:t>評価しなかった</a:t>
            </a:r>
            <a:r>
              <a:rPr kumimoji="1" lang="ja-JP" altLang="en-US" sz="1600" b="1" dirty="0" smtClean="0">
                <a:solidFill>
                  <a:schemeClr val="tx1"/>
                </a:solidFill>
                <a:latin typeface="ＭＳ ゴシック" pitchFamily="49" charset="-128"/>
                <a:ea typeface="ＭＳ ゴシック" pitchFamily="49" charset="-128"/>
              </a:rPr>
              <a:t>事例５「その他」</a:t>
            </a:r>
            <a:endParaRPr kumimoji="1" lang="ja-JP" altLang="en-US" sz="1600" b="1" dirty="0">
              <a:solidFill>
                <a:schemeClr val="tx1"/>
              </a:solidFill>
              <a:latin typeface="ＭＳ ゴシック" pitchFamily="49" charset="-128"/>
              <a:ea typeface="ＭＳ ゴシック" pitchFamily="49" charset="-128"/>
            </a:endParaRPr>
          </a:p>
        </p:txBody>
      </p:sp>
      <p:sp>
        <p:nvSpPr>
          <p:cNvPr id="7" name="正方形/長方形 6"/>
          <p:cNvSpPr/>
          <p:nvPr/>
        </p:nvSpPr>
        <p:spPr>
          <a:xfrm>
            <a:off x="683568" y="1484784"/>
            <a:ext cx="84604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ＭＳ ゴシック" pitchFamily="49" charset="-128"/>
                <a:ea typeface="ＭＳ ゴシック" pitchFamily="49" charset="-128"/>
              </a:rPr>
              <a:t>製品の使用目的が違っていたもの。</a:t>
            </a:r>
            <a:endParaRPr kumimoji="1" lang="ja-JP" altLang="en-US" sz="1600" b="1" dirty="0">
              <a:solidFill>
                <a:schemeClr val="tx1"/>
              </a:solidFill>
              <a:latin typeface="ＭＳ ゴシック" pitchFamily="49" charset="-128"/>
              <a:ea typeface="ＭＳ ゴシック" pitchFamily="49" charset="-128"/>
            </a:endParaRPr>
          </a:p>
        </p:txBody>
      </p:sp>
      <p:sp>
        <p:nvSpPr>
          <p:cNvPr id="8" name="正方形/長方形 7"/>
          <p:cNvSpPr/>
          <p:nvPr/>
        </p:nvSpPr>
        <p:spPr>
          <a:xfrm>
            <a:off x="683568" y="3429000"/>
            <a:ext cx="84604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ＭＳ ゴシック" pitchFamily="49" charset="-128"/>
                <a:ea typeface="ＭＳ ゴシック" pitchFamily="49" charset="-128"/>
              </a:rPr>
              <a:t>資材搬入路の安全対策で道路付属物の設置を提案。</a:t>
            </a:r>
            <a:endParaRPr kumimoji="1" lang="ja-JP" altLang="en-US" sz="1600" b="1" dirty="0">
              <a:solidFill>
                <a:schemeClr val="tx1"/>
              </a:solidFill>
              <a:latin typeface="ＭＳ ゴシック" pitchFamily="49" charset="-128"/>
              <a:ea typeface="ＭＳ ゴシック" pitchFamily="49" charset="-128"/>
            </a:endParaRPr>
          </a:p>
        </p:txBody>
      </p:sp>
      <p:sp>
        <p:nvSpPr>
          <p:cNvPr id="9" name="正方形/長方形 8"/>
          <p:cNvSpPr/>
          <p:nvPr/>
        </p:nvSpPr>
        <p:spPr>
          <a:xfrm>
            <a:off x="683568" y="2132856"/>
            <a:ext cx="84604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ＭＳ ゴシック" pitchFamily="49" charset="-128"/>
                <a:ea typeface="ＭＳ ゴシック" pitchFamily="49" charset="-128"/>
              </a:rPr>
              <a:t>河川内の工事で湧水対策が課題なのに、表流水の対策を提案。</a:t>
            </a:r>
            <a:endParaRPr kumimoji="1" lang="ja-JP" altLang="en-US" sz="1600" b="1" dirty="0">
              <a:solidFill>
                <a:schemeClr val="tx1"/>
              </a:solidFill>
              <a:latin typeface="ＭＳ ゴシック" pitchFamily="49" charset="-128"/>
              <a:ea typeface="ＭＳ ゴシック" pitchFamily="49" charset="-128"/>
            </a:endParaRPr>
          </a:p>
        </p:txBody>
      </p:sp>
      <p:sp>
        <p:nvSpPr>
          <p:cNvPr id="10" name="正方形/長方形 9"/>
          <p:cNvSpPr/>
          <p:nvPr/>
        </p:nvSpPr>
        <p:spPr>
          <a:xfrm>
            <a:off x="683568" y="2780928"/>
            <a:ext cx="84604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ＭＳ ゴシック" pitchFamily="49" charset="-128"/>
                <a:ea typeface="ＭＳ ゴシック" pitchFamily="49" charset="-128"/>
              </a:rPr>
              <a:t>対策区域を逸脱した提案。</a:t>
            </a:r>
            <a:endParaRPr kumimoji="1" lang="ja-JP" altLang="en-US" sz="1600" b="1" dirty="0">
              <a:solidFill>
                <a:schemeClr val="tx1"/>
              </a:solidFill>
              <a:latin typeface="ＭＳ ゴシック" pitchFamily="49" charset="-128"/>
              <a:ea typeface="ＭＳ ゴシック" pitchFamily="49" charset="-128"/>
            </a:endParaRPr>
          </a:p>
        </p:txBody>
      </p:sp>
      <p:sp>
        <p:nvSpPr>
          <p:cNvPr id="11" name="正方形/長方形 10"/>
          <p:cNvSpPr/>
          <p:nvPr/>
        </p:nvSpPr>
        <p:spPr>
          <a:xfrm>
            <a:off x="683568" y="4077072"/>
            <a:ext cx="84604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ＭＳ ゴシック" pitchFamily="49" charset="-128"/>
                <a:ea typeface="ＭＳ ゴシック" pitchFamily="49" charset="-128"/>
              </a:rPr>
              <a:t>各種測定機器を使用し効果等を測定、その結果に対しての対応なし。</a:t>
            </a:r>
            <a:endParaRPr kumimoji="1" lang="ja-JP" altLang="en-US" sz="1600" b="1" dirty="0">
              <a:solidFill>
                <a:schemeClr val="tx1"/>
              </a:solidFill>
              <a:latin typeface="ＭＳ ゴシック" pitchFamily="49" charset="-128"/>
              <a:ea typeface="ＭＳ ゴシック" pitchFamily="49"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CC"/>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正方形/長方形 3"/>
          <p:cNvSpPr/>
          <p:nvPr/>
        </p:nvSpPr>
        <p:spPr>
          <a:xfrm>
            <a:off x="0" y="620688"/>
            <a:ext cx="226774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chemeClr val="tx1"/>
                </a:solidFill>
                <a:latin typeface="ＭＳ ゴシック" pitchFamily="49" charset="-128"/>
                <a:ea typeface="ＭＳ ゴシック" pitchFamily="49" charset="-128"/>
              </a:rPr>
              <a:t>◎まとめ</a:t>
            </a:r>
            <a:endParaRPr kumimoji="1" lang="ja-JP" altLang="en-US" sz="3600" b="1" dirty="0">
              <a:solidFill>
                <a:schemeClr val="tx1"/>
              </a:solidFill>
              <a:latin typeface="ＭＳ ゴシック" pitchFamily="49" charset="-128"/>
              <a:ea typeface="ＭＳ ゴシック" pitchFamily="49" charset="-128"/>
            </a:endParaRPr>
          </a:p>
        </p:txBody>
      </p:sp>
      <p:sp>
        <p:nvSpPr>
          <p:cNvPr id="5" name="正方形/長方形 4"/>
          <p:cNvSpPr/>
          <p:nvPr/>
        </p:nvSpPr>
        <p:spPr>
          <a:xfrm>
            <a:off x="395536" y="1484784"/>
            <a:ext cx="8748464" cy="2016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000" dirty="0" smtClean="0">
                <a:solidFill>
                  <a:schemeClr val="tx1"/>
                </a:solidFill>
                <a:latin typeface="ＭＳ ゴシック" pitchFamily="49" charset="-128"/>
                <a:ea typeface="ＭＳ ゴシック" pitchFamily="49" charset="-128"/>
              </a:rPr>
              <a:t>　</a:t>
            </a:r>
            <a:r>
              <a:rPr kumimoji="1" lang="ja-JP" altLang="en-US" sz="3000" dirty="0" smtClean="0">
                <a:solidFill>
                  <a:schemeClr val="tx1"/>
                </a:solidFill>
                <a:latin typeface="ＭＳ ゴシック" pitchFamily="49" charset="-128"/>
                <a:ea typeface="ＭＳ ゴシック" pitchFamily="49" charset="-128"/>
              </a:rPr>
              <a:t>「</a:t>
            </a:r>
            <a:r>
              <a:rPr lang="zh-TW" altLang="en-US" sz="3000" dirty="0" smtClean="0">
                <a:solidFill>
                  <a:schemeClr val="tx1"/>
                </a:solidFill>
                <a:latin typeface="ＭＳ ゴシック" pitchFamily="49" charset="-128"/>
                <a:ea typeface="ＭＳ ゴシック" pitchFamily="49" charset="-128"/>
              </a:rPr>
              <a:t>競争</a:t>
            </a:r>
            <a:r>
              <a:rPr lang="zh-TW" altLang="en-US" sz="3000" dirty="0" smtClean="0">
                <a:solidFill>
                  <a:schemeClr val="tx1"/>
                </a:solidFill>
                <a:latin typeface="ＭＳ ゴシック" pitchFamily="49" charset="-128"/>
                <a:ea typeface="ＭＳ ゴシック" pitchFamily="49" charset="-128"/>
              </a:rPr>
              <a:t>参加資格証明</a:t>
            </a:r>
            <a:r>
              <a:rPr lang="zh-TW" altLang="en-US" sz="3000" dirty="0" smtClean="0">
                <a:solidFill>
                  <a:schemeClr val="tx1"/>
                </a:solidFill>
                <a:latin typeface="ＭＳ ゴシック" pitchFamily="49" charset="-128"/>
                <a:ea typeface="ＭＳ ゴシック" pitchFamily="49" charset="-128"/>
              </a:rPr>
              <a:t>資料</a:t>
            </a:r>
            <a:r>
              <a:rPr lang="ja-JP" altLang="en-US" sz="3000" dirty="0" smtClean="0">
                <a:solidFill>
                  <a:schemeClr val="tx1"/>
                </a:solidFill>
                <a:latin typeface="ＭＳ ゴシック" pitchFamily="49" charset="-128"/>
                <a:ea typeface="ＭＳ ゴシック" pitchFamily="49" charset="-128"/>
              </a:rPr>
              <a:t>」や「施工</a:t>
            </a:r>
            <a:r>
              <a:rPr lang="ja-JP" altLang="en-US" sz="3000" dirty="0" smtClean="0">
                <a:solidFill>
                  <a:schemeClr val="tx1"/>
                </a:solidFill>
                <a:latin typeface="ＭＳ ゴシック" pitchFamily="49" charset="-128"/>
                <a:ea typeface="ＭＳ ゴシック" pitchFamily="49" charset="-128"/>
              </a:rPr>
              <a:t>計画に関する技術的</a:t>
            </a:r>
            <a:r>
              <a:rPr lang="ja-JP" altLang="en-US" sz="3000" dirty="0" smtClean="0">
                <a:solidFill>
                  <a:schemeClr val="tx1"/>
                </a:solidFill>
                <a:latin typeface="ＭＳ ゴシック" pitchFamily="49" charset="-128"/>
                <a:ea typeface="ＭＳ ゴシック" pitchFamily="49" charset="-128"/>
              </a:rPr>
              <a:t>所見」は、</a:t>
            </a:r>
            <a:r>
              <a:rPr kumimoji="1" lang="ja-JP" altLang="en-US" sz="3000" dirty="0" smtClean="0">
                <a:solidFill>
                  <a:schemeClr val="tx1"/>
                </a:solidFill>
                <a:latin typeface="ＭＳ ゴシック" pitchFamily="49" charset="-128"/>
                <a:ea typeface="ＭＳ ゴシック" pitchFamily="49" charset="-128"/>
              </a:rPr>
              <a:t>すぐ</a:t>
            </a:r>
            <a:r>
              <a:rPr lang="ja-JP" altLang="en-US" sz="3000" dirty="0" smtClean="0">
                <a:solidFill>
                  <a:schemeClr val="tx1"/>
                </a:solidFill>
                <a:latin typeface="ＭＳ ゴシック" pitchFamily="49" charset="-128"/>
                <a:ea typeface="ＭＳ ゴシック" pitchFamily="49" charset="-128"/>
              </a:rPr>
              <a:t>れた品質確保・安全性の確保・周辺環境の保持等を、</a:t>
            </a:r>
            <a:r>
              <a:rPr lang="ja-JP" altLang="en-US" sz="3000" dirty="0" smtClean="0">
                <a:solidFill>
                  <a:schemeClr val="tx1"/>
                </a:solidFill>
                <a:latin typeface="ＭＳ ゴシック" pitchFamily="49" charset="-128"/>
                <a:ea typeface="ＭＳ ゴシック" pitchFamily="49" charset="-128"/>
              </a:rPr>
              <a:t>入札</a:t>
            </a:r>
            <a:r>
              <a:rPr lang="ja-JP" altLang="en-US" sz="3000" dirty="0" smtClean="0">
                <a:solidFill>
                  <a:schemeClr val="tx1"/>
                </a:solidFill>
                <a:latin typeface="ＭＳ ゴシック" pitchFamily="49" charset="-128"/>
                <a:ea typeface="ＭＳ ゴシック" pitchFamily="49" charset="-128"/>
              </a:rPr>
              <a:t>時</a:t>
            </a:r>
            <a:r>
              <a:rPr lang="ja-JP" altLang="en-US" sz="3000" dirty="0" smtClean="0">
                <a:solidFill>
                  <a:schemeClr val="tx1"/>
                </a:solidFill>
                <a:latin typeface="ＭＳ ゴシック" pitchFamily="49" charset="-128"/>
                <a:ea typeface="ＭＳ ゴシック" pitchFamily="49" charset="-128"/>
              </a:rPr>
              <a:t>に担保するものであり、正確・適正に作成する必要があります</a:t>
            </a:r>
            <a:r>
              <a:rPr lang="ja-JP" altLang="en-US" sz="3000" dirty="0" smtClean="0">
                <a:solidFill>
                  <a:schemeClr val="tx1"/>
                </a:solidFill>
                <a:latin typeface="ＭＳ ゴシック" pitchFamily="49" charset="-128"/>
                <a:ea typeface="ＭＳ ゴシック" pitchFamily="49" charset="-128"/>
              </a:rPr>
              <a:t>。</a:t>
            </a:r>
            <a:endParaRPr kumimoji="1" lang="ja-JP" altLang="en-US" sz="3000" dirty="0">
              <a:solidFill>
                <a:schemeClr val="tx1"/>
              </a:solidFill>
              <a:latin typeface="ＭＳ ゴシック" pitchFamily="49" charset="-128"/>
              <a:ea typeface="ＭＳ ゴシック" pitchFamily="49" charset="-128"/>
            </a:endParaRPr>
          </a:p>
        </p:txBody>
      </p:sp>
      <p:sp>
        <p:nvSpPr>
          <p:cNvPr id="9" name="正方形/長方形 8"/>
          <p:cNvSpPr/>
          <p:nvPr/>
        </p:nvSpPr>
        <p:spPr>
          <a:xfrm>
            <a:off x="539552" y="4293096"/>
            <a:ext cx="8604448" cy="2376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dirty="0" smtClean="0">
                <a:solidFill>
                  <a:schemeClr val="tx1"/>
                </a:solidFill>
                <a:latin typeface="ＭＳ ゴシック" pitchFamily="49" charset="-128"/>
                <a:ea typeface="ＭＳ ゴシック" pitchFamily="49" charset="-128"/>
              </a:rPr>
              <a:t> </a:t>
            </a:r>
            <a:r>
              <a:rPr lang="ja-JP" altLang="en-US" sz="3000" dirty="0" smtClean="0">
                <a:solidFill>
                  <a:schemeClr val="tx1"/>
                </a:solidFill>
                <a:latin typeface="ＭＳ ゴシック" pitchFamily="49" charset="-128"/>
                <a:ea typeface="ＭＳ ゴシック" pitchFamily="49" charset="-128"/>
              </a:rPr>
              <a:t>「施工計画に関する技術的所見」は</a:t>
            </a:r>
            <a:r>
              <a:rPr lang="ja-JP" altLang="en-US" sz="3000" dirty="0" smtClean="0">
                <a:solidFill>
                  <a:schemeClr val="tx1"/>
                </a:solidFill>
                <a:latin typeface="ＭＳ ゴシック" pitchFamily="49" charset="-128"/>
                <a:ea typeface="ＭＳ ゴシック" pitchFamily="49" charset="-128"/>
              </a:rPr>
              <a:t>、その内容のみならず、</a:t>
            </a:r>
            <a:r>
              <a:rPr kumimoji="1" lang="ja-JP" altLang="en-US" sz="3000" dirty="0" smtClean="0">
                <a:solidFill>
                  <a:schemeClr val="tx1"/>
                </a:solidFill>
                <a:latin typeface="ＭＳ ゴシック" pitchFamily="49" charset="-128"/>
                <a:ea typeface="ＭＳ ゴシック" pitchFamily="49" charset="-128"/>
              </a:rPr>
              <a:t>企業の体質が垣間見えることから、審査にあったって、厳正に審査します。</a:t>
            </a:r>
            <a:endParaRPr kumimoji="1" lang="en-US" altLang="ja-JP" sz="3000" dirty="0" smtClean="0">
              <a:solidFill>
                <a:schemeClr val="tx1"/>
              </a:solidFill>
              <a:latin typeface="ＭＳ ゴシック" pitchFamily="49" charset="-128"/>
              <a:ea typeface="ＭＳ ゴシック" pitchFamily="49" charset="-128"/>
            </a:endParaRPr>
          </a:p>
          <a:p>
            <a:r>
              <a:rPr lang="ja-JP" altLang="en-US" sz="3000" dirty="0">
                <a:solidFill>
                  <a:schemeClr val="tx1"/>
                </a:solidFill>
                <a:latin typeface="ＭＳ ゴシック" pitchFamily="49" charset="-128"/>
                <a:ea typeface="ＭＳ ゴシック" pitchFamily="49" charset="-128"/>
              </a:rPr>
              <a:t>　</a:t>
            </a:r>
            <a:r>
              <a:rPr lang="ja-JP" altLang="en-US" sz="3000" dirty="0" smtClean="0">
                <a:solidFill>
                  <a:schemeClr val="tx1"/>
                </a:solidFill>
                <a:latin typeface="ＭＳ ゴシック" pitchFamily="49" charset="-128"/>
                <a:ea typeface="ＭＳ ゴシック" pitchFamily="49" charset="-128"/>
              </a:rPr>
              <a:t>　</a:t>
            </a:r>
            <a:endParaRPr kumimoji="1" lang="ja-JP" altLang="en-US" sz="3000" dirty="0">
              <a:solidFill>
                <a:schemeClr val="tx1"/>
              </a:solidFill>
              <a:latin typeface="ＭＳ ゴシック" pitchFamily="49" charset="-128"/>
              <a:ea typeface="ＭＳ ゴシック" pitchFamily="49"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4" name="正方形/長方形 3"/>
          <p:cNvSpPr/>
          <p:nvPr/>
        </p:nvSpPr>
        <p:spPr>
          <a:xfrm>
            <a:off x="0" y="620688"/>
            <a:ext cx="471601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bg1"/>
                </a:solidFill>
                <a:latin typeface="ＭＳ ゴシック" pitchFamily="49" charset="-128"/>
                <a:ea typeface="ＭＳ ゴシック" pitchFamily="49" charset="-128"/>
              </a:rPr>
              <a:t>◎総合評価落札方式とは</a:t>
            </a:r>
            <a:endParaRPr kumimoji="1" lang="ja-JP" altLang="en-US" sz="2800" b="1" dirty="0">
              <a:solidFill>
                <a:schemeClr val="bg1"/>
              </a:solidFill>
              <a:latin typeface="ＭＳ ゴシック" pitchFamily="49" charset="-128"/>
              <a:ea typeface="ＭＳ ゴシック" pitchFamily="49" charset="-128"/>
            </a:endParaRPr>
          </a:p>
        </p:txBody>
      </p:sp>
      <p:sp>
        <p:nvSpPr>
          <p:cNvPr id="5" name="正方形/長方形 4"/>
          <p:cNvSpPr/>
          <p:nvPr/>
        </p:nvSpPr>
        <p:spPr>
          <a:xfrm>
            <a:off x="395536" y="1412776"/>
            <a:ext cx="8748464"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smtClean="0">
                <a:solidFill>
                  <a:schemeClr val="bg1"/>
                </a:solidFill>
                <a:latin typeface="ＭＳ ゴシック" pitchFamily="49" charset="-128"/>
                <a:ea typeface="ＭＳ ゴシック" pitchFamily="49" charset="-128"/>
              </a:rPr>
              <a:t>　公共工事の品質確保を目的として、価格と品質が総合的</a:t>
            </a:r>
            <a:r>
              <a:rPr kumimoji="1" lang="ja-JP" altLang="en-US" sz="2200" dirty="0" smtClean="0">
                <a:solidFill>
                  <a:schemeClr val="bg1"/>
                </a:solidFill>
                <a:latin typeface="ＭＳ ゴシック" pitchFamily="49" charset="-128"/>
                <a:ea typeface="ＭＳ ゴシック" pitchFamily="49" charset="-128"/>
              </a:rPr>
              <a:t>に優れ</a:t>
            </a:r>
            <a:r>
              <a:rPr lang="ja-JP" altLang="en-US" sz="2200" dirty="0" smtClean="0">
                <a:solidFill>
                  <a:schemeClr val="bg1"/>
                </a:solidFill>
                <a:latin typeface="ＭＳ ゴシック" pitchFamily="49" charset="-128"/>
                <a:ea typeface="ＭＳ ゴシック" pitchFamily="49" charset="-128"/>
              </a:rPr>
              <a:t>た</a:t>
            </a:r>
            <a:r>
              <a:rPr lang="ja-JP" altLang="en-US" sz="2200" dirty="0" smtClean="0">
                <a:solidFill>
                  <a:schemeClr val="bg1"/>
                </a:solidFill>
                <a:latin typeface="ＭＳ ゴシック" pitchFamily="49" charset="-128"/>
                <a:ea typeface="ＭＳ ゴシック" pitchFamily="49" charset="-128"/>
              </a:rPr>
              <a:t>調達を行う。</a:t>
            </a:r>
            <a:endParaRPr lang="en-US" altLang="ja-JP" sz="2200" dirty="0" smtClean="0">
              <a:solidFill>
                <a:schemeClr val="bg1"/>
              </a:solidFill>
              <a:latin typeface="ＭＳ ゴシック" pitchFamily="49" charset="-128"/>
              <a:ea typeface="ＭＳ ゴシック" pitchFamily="49" charset="-128"/>
            </a:endParaRPr>
          </a:p>
          <a:p>
            <a:endParaRPr kumimoji="1" lang="ja-JP" altLang="en-US" sz="2200" dirty="0">
              <a:solidFill>
                <a:schemeClr val="bg1"/>
              </a:solidFill>
              <a:latin typeface="ＭＳ ゴシック" pitchFamily="49" charset="-128"/>
              <a:ea typeface="ＭＳ ゴシック" pitchFamily="49" charset="-128"/>
            </a:endParaRPr>
          </a:p>
        </p:txBody>
      </p:sp>
      <p:sp>
        <p:nvSpPr>
          <p:cNvPr id="6" name="正方形/長方形 5"/>
          <p:cNvSpPr/>
          <p:nvPr/>
        </p:nvSpPr>
        <p:spPr>
          <a:xfrm>
            <a:off x="395536" y="2060848"/>
            <a:ext cx="8748464"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smtClean="0">
                <a:solidFill>
                  <a:schemeClr val="bg1"/>
                </a:solidFill>
                <a:latin typeface="ＭＳ ゴシック" pitchFamily="49" charset="-128"/>
                <a:ea typeface="ＭＳ ゴシック" pitchFamily="49" charset="-128"/>
              </a:rPr>
              <a:t>　</a:t>
            </a:r>
            <a:r>
              <a:rPr kumimoji="1" lang="en-US" altLang="ja-JP" sz="2200" dirty="0" smtClean="0">
                <a:solidFill>
                  <a:schemeClr val="bg1"/>
                </a:solidFill>
                <a:latin typeface="ＭＳ ゴシック" pitchFamily="49" charset="-128"/>
                <a:ea typeface="ＭＳ ゴシック" pitchFamily="49" charset="-128"/>
              </a:rPr>
              <a:t>※</a:t>
            </a:r>
            <a:r>
              <a:rPr kumimoji="1" lang="ja-JP" altLang="en-US" sz="2200" dirty="0" smtClean="0">
                <a:solidFill>
                  <a:schemeClr val="bg1"/>
                </a:solidFill>
                <a:latin typeface="ＭＳ ゴシック" pitchFamily="49" charset="-128"/>
                <a:ea typeface="ＭＳ ゴシック" pitchFamily="49" charset="-128"/>
              </a:rPr>
              <a:t>ここでいう品質確保とは、入札時における品質の担保の</a:t>
            </a:r>
            <a:r>
              <a:rPr lang="ja-JP" altLang="en-US" sz="2200" dirty="0" smtClean="0">
                <a:solidFill>
                  <a:schemeClr val="bg1"/>
                </a:solidFill>
                <a:latin typeface="ＭＳ ゴシック" pitchFamily="49" charset="-128"/>
                <a:ea typeface="ＭＳ ゴシック" pitchFamily="49" charset="-128"/>
              </a:rPr>
              <a:t>こと。</a:t>
            </a:r>
            <a:endParaRPr lang="en-US" altLang="ja-JP" sz="2200" dirty="0" smtClean="0">
              <a:solidFill>
                <a:schemeClr val="bg1"/>
              </a:solidFill>
              <a:latin typeface="ＭＳ ゴシック" pitchFamily="49" charset="-128"/>
              <a:ea typeface="ＭＳ ゴシック" pitchFamily="49" charset="-128"/>
            </a:endParaRPr>
          </a:p>
          <a:p>
            <a:endParaRPr kumimoji="1" lang="ja-JP" altLang="en-US" sz="2200" dirty="0">
              <a:solidFill>
                <a:schemeClr val="bg1"/>
              </a:solidFill>
              <a:latin typeface="ＭＳ ゴシック" pitchFamily="49" charset="-128"/>
              <a:ea typeface="ＭＳ ゴシック" pitchFamily="49" charset="-128"/>
            </a:endParaRPr>
          </a:p>
        </p:txBody>
      </p:sp>
      <p:sp>
        <p:nvSpPr>
          <p:cNvPr id="7" name="正方形/長方形 6"/>
          <p:cNvSpPr/>
          <p:nvPr/>
        </p:nvSpPr>
        <p:spPr>
          <a:xfrm>
            <a:off x="395536" y="3140968"/>
            <a:ext cx="8748464"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smtClean="0">
                <a:solidFill>
                  <a:schemeClr val="bg1"/>
                </a:solidFill>
                <a:latin typeface="ＭＳ ゴシック" pitchFamily="49" charset="-128"/>
                <a:ea typeface="ＭＳ ゴシック" pitchFamily="49" charset="-128"/>
              </a:rPr>
              <a:t>　○ライフサイクル・コストの縮減や、工事目的物の品質確保</a:t>
            </a:r>
            <a:endParaRPr kumimoji="1" lang="en-US" altLang="ja-JP" sz="2200" dirty="0" smtClean="0">
              <a:solidFill>
                <a:schemeClr val="bg1"/>
              </a:solidFill>
              <a:latin typeface="ＭＳ ゴシック" pitchFamily="49" charset="-128"/>
              <a:ea typeface="ＭＳ ゴシック" pitchFamily="49" charset="-128"/>
            </a:endParaRPr>
          </a:p>
          <a:p>
            <a:r>
              <a:rPr lang="ja-JP" altLang="en-US" sz="2200" dirty="0">
                <a:solidFill>
                  <a:schemeClr val="bg1"/>
                </a:solidFill>
                <a:latin typeface="ＭＳ ゴシック" pitchFamily="49" charset="-128"/>
                <a:ea typeface="ＭＳ ゴシック" pitchFamily="49" charset="-128"/>
              </a:rPr>
              <a:t>　</a:t>
            </a:r>
            <a:r>
              <a:rPr lang="ja-JP" altLang="en-US" sz="2200" dirty="0" smtClean="0">
                <a:solidFill>
                  <a:schemeClr val="bg1"/>
                </a:solidFill>
                <a:latin typeface="ＭＳ ゴシック" pitchFamily="49" charset="-128"/>
                <a:ea typeface="ＭＳ ゴシック" pitchFamily="49" charset="-128"/>
              </a:rPr>
              <a:t>　コンクリートの品質確保に関する技術提案など</a:t>
            </a:r>
            <a:endParaRPr lang="en-US" altLang="ja-JP" sz="2200" dirty="0" smtClean="0">
              <a:solidFill>
                <a:schemeClr val="bg1"/>
              </a:solidFill>
              <a:latin typeface="ＭＳ ゴシック" pitchFamily="49" charset="-128"/>
              <a:ea typeface="ＭＳ ゴシック" pitchFamily="49" charset="-128"/>
            </a:endParaRPr>
          </a:p>
          <a:p>
            <a:endParaRPr kumimoji="1" lang="ja-JP" altLang="en-US" sz="2200" dirty="0">
              <a:solidFill>
                <a:schemeClr val="bg1"/>
              </a:solidFill>
              <a:latin typeface="ＭＳ ゴシック" pitchFamily="49" charset="-128"/>
              <a:ea typeface="ＭＳ ゴシック" pitchFamily="49" charset="-128"/>
            </a:endParaRPr>
          </a:p>
        </p:txBody>
      </p:sp>
      <p:sp>
        <p:nvSpPr>
          <p:cNvPr id="8" name="正方形/長方形 7"/>
          <p:cNvSpPr/>
          <p:nvPr/>
        </p:nvSpPr>
        <p:spPr>
          <a:xfrm>
            <a:off x="395536" y="4293096"/>
            <a:ext cx="8748464"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smtClean="0">
                <a:solidFill>
                  <a:schemeClr val="bg1"/>
                </a:solidFill>
                <a:latin typeface="ＭＳ ゴシック" pitchFamily="49" charset="-128"/>
                <a:ea typeface="ＭＳ ゴシック" pitchFamily="49" charset="-128"/>
              </a:rPr>
              <a:t>　○工事の施工段階における品質確保</a:t>
            </a:r>
            <a:endParaRPr kumimoji="1" lang="en-US" altLang="ja-JP" sz="2200" dirty="0" smtClean="0">
              <a:solidFill>
                <a:schemeClr val="bg1"/>
              </a:solidFill>
              <a:latin typeface="ＭＳ ゴシック" pitchFamily="49" charset="-128"/>
              <a:ea typeface="ＭＳ ゴシック" pitchFamily="49" charset="-128"/>
            </a:endParaRPr>
          </a:p>
          <a:p>
            <a:r>
              <a:rPr lang="ja-JP" altLang="en-US" sz="2200" dirty="0">
                <a:solidFill>
                  <a:schemeClr val="bg1"/>
                </a:solidFill>
                <a:latin typeface="ＭＳ ゴシック" pitchFamily="49" charset="-128"/>
                <a:ea typeface="ＭＳ ゴシック" pitchFamily="49" charset="-128"/>
              </a:rPr>
              <a:t>　</a:t>
            </a:r>
            <a:r>
              <a:rPr lang="ja-JP" altLang="en-US" sz="2200" dirty="0" smtClean="0">
                <a:solidFill>
                  <a:schemeClr val="bg1"/>
                </a:solidFill>
                <a:latin typeface="ＭＳ ゴシック" pitchFamily="49" charset="-128"/>
                <a:ea typeface="ＭＳ ゴシック" pitchFamily="49" charset="-128"/>
              </a:rPr>
              <a:t>　安全管理や、環境対策に関する技術提案</a:t>
            </a:r>
            <a:endParaRPr lang="en-US" altLang="ja-JP" sz="2200" dirty="0" smtClean="0">
              <a:solidFill>
                <a:schemeClr val="bg1"/>
              </a:solidFill>
              <a:latin typeface="ＭＳ ゴシック" pitchFamily="49" charset="-128"/>
              <a:ea typeface="ＭＳ ゴシック" pitchFamily="49" charset="-128"/>
            </a:endParaRPr>
          </a:p>
          <a:p>
            <a:endParaRPr kumimoji="1" lang="ja-JP" altLang="en-US" sz="2200" dirty="0">
              <a:solidFill>
                <a:schemeClr val="bg1"/>
              </a:solidFill>
              <a:latin typeface="ＭＳ ゴシック" pitchFamily="49" charset="-128"/>
              <a:ea typeface="ＭＳ ゴシック" pitchFamily="49" charset="-128"/>
            </a:endParaRPr>
          </a:p>
        </p:txBody>
      </p:sp>
      <p:sp>
        <p:nvSpPr>
          <p:cNvPr id="9" name="正方形/長方形 8"/>
          <p:cNvSpPr/>
          <p:nvPr/>
        </p:nvSpPr>
        <p:spPr>
          <a:xfrm>
            <a:off x="395536" y="5589240"/>
            <a:ext cx="8748464"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smtClean="0">
                <a:solidFill>
                  <a:schemeClr val="bg1"/>
                </a:solidFill>
                <a:latin typeface="ＭＳ ゴシック" pitchFamily="49" charset="-128"/>
                <a:ea typeface="ＭＳ ゴシック" pitchFamily="49" charset="-128"/>
              </a:rPr>
              <a:t>　○企業の能力</a:t>
            </a:r>
            <a:r>
              <a:rPr kumimoji="1" lang="ja-JP" altLang="en-US" sz="2200" dirty="0" smtClean="0">
                <a:solidFill>
                  <a:schemeClr val="bg1"/>
                </a:solidFill>
                <a:latin typeface="ＭＳ ゴシック" pitchFamily="49" charset="-128"/>
                <a:ea typeface="ＭＳ ゴシック" pitchFamily="49" charset="-128"/>
              </a:rPr>
              <a:t>を適正に</a:t>
            </a:r>
            <a:r>
              <a:rPr kumimoji="1" lang="ja-JP" altLang="en-US" sz="2200" dirty="0" smtClean="0">
                <a:solidFill>
                  <a:schemeClr val="bg1"/>
                </a:solidFill>
                <a:latin typeface="ＭＳ ゴシック" pitchFamily="49" charset="-128"/>
                <a:ea typeface="ＭＳ ゴシック" pitchFamily="49" charset="-128"/>
              </a:rPr>
              <a:t>審査</a:t>
            </a:r>
            <a:endParaRPr kumimoji="1" lang="en-US" altLang="ja-JP" sz="2200" dirty="0" smtClean="0">
              <a:solidFill>
                <a:schemeClr val="bg1"/>
              </a:solidFill>
              <a:latin typeface="ＭＳ ゴシック" pitchFamily="49" charset="-128"/>
              <a:ea typeface="ＭＳ ゴシック" pitchFamily="49" charset="-128"/>
            </a:endParaRPr>
          </a:p>
          <a:p>
            <a:r>
              <a:rPr lang="ja-JP" altLang="en-US" sz="2200" dirty="0">
                <a:solidFill>
                  <a:schemeClr val="bg1"/>
                </a:solidFill>
                <a:latin typeface="ＭＳ ゴシック" pitchFamily="49" charset="-128"/>
                <a:ea typeface="ＭＳ ゴシック" pitchFamily="49" charset="-128"/>
              </a:rPr>
              <a:t>　</a:t>
            </a:r>
            <a:r>
              <a:rPr lang="ja-JP" altLang="en-US" sz="2200" dirty="0" smtClean="0">
                <a:solidFill>
                  <a:schemeClr val="bg1"/>
                </a:solidFill>
                <a:latin typeface="ＭＳ ゴシック" pitchFamily="49" charset="-128"/>
                <a:ea typeface="ＭＳ ゴシック" pitchFamily="49" charset="-128"/>
              </a:rPr>
              <a:t>　技術提案や、施工実績、工事成績表定点、優良工事表彰履歴</a:t>
            </a:r>
            <a:endParaRPr lang="en-US" altLang="ja-JP" sz="2200" dirty="0" smtClean="0">
              <a:solidFill>
                <a:schemeClr val="bg1"/>
              </a:solidFill>
              <a:latin typeface="ＭＳ ゴシック" pitchFamily="49" charset="-128"/>
              <a:ea typeface="ＭＳ ゴシック" pitchFamily="49" charset="-128"/>
            </a:endParaRPr>
          </a:p>
          <a:p>
            <a:r>
              <a:rPr lang="ja-JP" altLang="en-US" sz="2200" dirty="0">
                <a:solidFill>
                  <a:schemeClr val="bg1"/>
                </a:solidFill>
                <a:latin typeface="ＭＳ ゴシック" pitchFamily="49" charset="-128"/>
                <a:ea typeface="ＭＳ ゴシック" pitchFamily="49" charset="-128"/>
              </a:rPr>
              <a:t>　</a:t>
            </a:r>
            <a:r>
              <a:rPr lang="ja-JP" altLang="en-US" sz="2200" dirty="0" smtClean="0">
                <a:solidFill>
                  <a:schemeClr val="bg1"/>
                </a:solidFill>
                <a:latin typeface="ＭＳ ゴシック" pitchFamily="49" charset="-128"/>
                <a:ea typeface="ＭＳ ゴシック" pitchFamily="49" charset="-128"/>
              </a:rPr>
              <a:t>　など</a:t>
            </a:r>
            <a:endParaRPr lang="en-US" altLang="ja-JP" sz="2200" dirty="0" smtClean="0">
              <a:solidFill>
                <a:schemeClr val="bg1"/>
              </a:solidFill>
              <a:latin typeface="ＭＳ ゴシック" pitchFamily="49" charset="-128"/>
              <a:ea typeface="ＭＳ ゴシック" pitchFamily="49" charset="-128"/>
            </a:endParaRPr>
          </a:p>
          <a:p>
            <a:endParaRPr kumimoji="1" lang="ja-JP" altLang="en-US" sz="2200" dirty="0">
              <a:solidFill>
                <a:schemeClr val="bg1"/>
              </a:solidFill>
              <a:latin typeface="ＭＳ ゴシック" pitchFamily="49" charset="-128"/>
              <a:ea typeface="ＭＳ ゴシック" pitchFamily="49"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4" name="正方形/長方形 3"/>
          <p:cNvSpPr/>
          <p:nvPr/>
        </p:nvSpPr>
        <p:spPr>
          <a:xfrm>
            <a:off x="0" y="692696"/>
            <a:ext cx="781236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bg1"/>
                </a:solidFill>
              </a:rPr>
              <a:t>１．競争参加資格照明資料</a:t>
            </a:r>
            <a:r>
              <a:rPr kumimoji="1" lang="ja-JP" altLang="en-US" sz="3200" b="1" dirty="0" smtClean="0">
                <a:solidFill>
                  <a:schemeClr val="bg1"/>
                </a:solidFill>
              </a:rPr>
              <a:t>の作成留意点</a:t>
            </a:r>
            <a:endParaRPr kumimoji="1" lang="ja-JP" altLang="en-US" sz="3200" b="1" dirty="0">
              <a:solidFill>
                <a:schemeClr val="bg1"/>
              </a:solidFill>
            </a:endParaRPr>
          </a:p>
        </p:txBody>
      </p:sp>
      <p:sp>
        <p:nvSpPr>
          <p:cNvPr id="5" name="正方形/長方形 4"/>
          <p:cNvSpPr/>
          <p:nvPr/>
        </p:nvSpPr>
        <p:spPr>
          <a:xfrm>
            <a:off x="0" y="1700808"/>
            <a:ext cx="471601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bg1"/>
                </a:solidFill>
                <a:latin typeface="ＭＳ ゴシック" pitchFamily="49" charset="-128"/>
                <a:ea typeface="ＭＳ ゴシック" pitchFamily="49" charset="-128"/>
              </a:rPr>
              <a:t>(1)</a:t>
            </a:r>
            <a:r>
              <a:rPr kumimoji="1" lang="ja-JP" altLang="en-US" sz="2400" dirty="0" smtClean="0">
                <a:solidFill>
                  <a:schemeClr val="bg1"/>
                </a:solidFill>
                <a:latin typeface="ＭＳ ゴシック" pitchFamily="49" charset="-128"/>
                <a:ea typeface="ＭＳ ゴシック" pitchFamily="49" charset="-128"/>
              </a:rPr>
              <a:t>様式の確認と不足の防止</a:t>
            </a:r>
            <a:endParaRPr kumimoji="1" lang="ja-JP" altLang="en-US" sz="2400" dirty="0">
              <a:solidFill>
                <a:schemeClr val="bg1"/>
              </a:solidFill>
              <a:latin typeface="ＭＳ ゴシック" pitchFamily="49" charset="-128"/>
              <a:ea typeface="ＭＳ ゴシック" pitchFamily="49" charset="-128"/>
            </a:endParaRPr>
          </a:p>
        </p:txBody>
      </p:sp>
      <p:sp>
        <p:nvSpPr>
          <p:cNvPr id="7" name="正方形/長方形 6"/>
          <p:cNvSpPr/>
          <p:nvPr/>
        </p:nvSpPr>
        <p:spPr>
          <a:xfrm>
            <a:off x="0" y="2348880"/>
            <a:ext cx="874846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ＭＳ ゴシック" pitchFamily="49" charset="-128"/>
                <a:ea typeface="ＭＳ ゴシック" pitchFamily="49" charset="-128"/>
              </a:rPr>
              <a:t>http://www.pref.oita.jp/soshiki/17050/kensetsu-yousiki-4-1-1.html</a:t>
            </a:r>
            <a:endParaRPr kumimoji="1" lang="ja-JP" altLang="en-US" dirty="0">
              <a:solidFill>
                <a:schemeClr val="bg1"/>
              </a:solidFill>
              <a:latin typeface="ＭＳ ゴシック" pitchFamily="49" charset="-128"/>
              <a:ea typeface="ＭＳ ゴシック" pitchFamily="49" charset="-128"/>
            </a:endParaRPr>
          </a:p>
        </p:txBody>
      </p:sp>
      <p:sp>
        <p:nvSpPr>
          <p:cNvPr id="8" name="正方形/長方形 7"/>
          <p:cNvSpPr/>
          <p:nvPr/>
        </p:nvSpPr>
        <p:spPr>
          <a:xfrm>
            <a:off x="0" y="2852936"/>
            <a:ext cx="90364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ＭＳ ゴシック" pitchFamily="49" charset="-128"/>
                <a:ea typeface="ＭＳ ゴシック" pitchFamily="49" charset="-128"/>
              </a:rPr>
              <a:t>大分県庁／土木建築部／公共工事入札管理室／建設工事等の入札・契約様式</a:t>
            </a:r>
            <a:endParaRPr kumimoji="1" lang="ja-JP" altLang="en-US" dirty="0">
              <a:solidFill>
                <a:schemeClr val="bg1"/>
              </a:solidFill>
              <a:latin typeface="ＭＳ ゴシック" pitchFamily="49" charset="-128"/>
              <a:ea typeface="ＭＳ ゴシック" pitchFamily="49" charset="-128"/>
            </a:endParaRPr>
          </a:p>
        </p:txBody>
      </p:sp>
      <p:sp>
        <p:nvSpPr>
          <p:cNvPr id="12" name="正方形/長方形 11"/>
          <p:cNvSpPr/>
          <p:nvPr/>
        </p:nvSpPr>
        <p:spPr>
          <a:xfrm>
            <a:off x="0" y="3861048"/>
            <a:ext cx="730830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ＭＳ ゴシック" pitchFamily="49" charset="-128"/>
                <a:ea typeface="ＭＳ ゴシック" pitchFamily="49" charset="-128"/>
              </a:rPr>
              <a:t>○会社独自に作成したために、必要な項目が抜けていた。</a:t>
            </a:r>
            <a:endParaRPr kumimoji="1" lang="ja-JP" altLang="en-US" dirty="0">
              <a:solidFill>
                <a:schemeClr val="bg1"/>
              </a:solidFill>
              <a:latin typeface="ＭＳ ゴシック" pitchFamily="49" charset="-128"/>
              <a:ea typeface="ＭＳ ゴシック" pitchFamily="49" charset="-128"/>
            </a:endParaRPr>
          </a:p>
        </p:txBody>
      </p:sp>
      <p:sp>
        <p:nvSpPr>
          <p:cNvPr id="13" name="正方形/長方形 12"/>
          <p:cNvSpPr/>
          <p:nvPr/>
        </p:nvSpPr>
        <p:spPr>
          <a:xfrm>
            <a:off x="0" y="4725144"/>
            <a:ext cx="709228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ＭＳ ゴシック" pitchFamily="49" charset="-128"/>
                <a:ea typeface="ＭＳ ゴシック" pitchFamily="49" charset="-128"/>
              </a:rPr>
              <a:t>○資格・免許の取得年月日等が年月のみとなっていた。</a:t>
            </a:r>
            <a:endParaRPr kumimoji="1" lang="ja-JP" altLang="en-US" dirty="0">
              <a:solidFill>
                <a:schemeClr val="bg1"/>
              </a:solidFill>
              <a:latin typeface="ＭＳ ゴシック" pitchFamily="49" charset="-128"/>
              <a:ea typeface="ＭＳ ゴシック" pitchFamily="49" charset="-128"/>
            </a:endParaRPr>
          </a:p>
        </p:txBody>
      </p:sp>
      <p:sp>
        <p:nvSpPr>
          <p:cNvPr id="14" name="正方形/長方形 13"/>
          <p:cNvSpPr/>
          <p:nvPr/>
        </p:nvSpPr>
        <p:spPr>
          <a:xfrm>
            <a:off x="0" y="5589240"/>
            <a:ext cx="8244408"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ＭＳ ゴシック" pitchFamily="49" charset="-128"/>
                <a:ea typeface="ＭＳ ゴシック" pitchFamily="49" charset="-128"/>
              </a:rPr>
              <a:t>○技術資料様式６－２防災協定にかかる「証明書」が抜けていた。</a:t>
            </a:r>
            <a:endParaRPr kumimoji="1" lang="ja-JP" altLang="en-US" dirty="0">
              <a:solidFill>
                <a:schemeClr val="bg1"/>
              </a:solidFill>
              <a:latin typeface="ＭＳ ゴシック" pitchFamily="49" charset="-128"/>
              <a:ea typeface="ＭＳ ゴシック" pitchFamily="49"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CC"/>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4" name="正方形/長方形 3"/>
          <p:cNvSpPr/>
          <p:nvPr/>
        </p:nvSpPr>
        <p:spPr>
          <a:xfrm>
            <a:off x="0" y="692696"/>
            <a:ext cx="36358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(2)</a:t>
            </a:r>
            <a:r>
              <a:rPr kumimoji="1" lang="ja-JP" altLang="en-US" sz="2400" dirty="0" smtClean="0">
                <a:solidFill>
                  <a:schemeClr val="tx1"/>
                </a:solidFill>
                <a:latin typeface="ＭＳ ゴシック" pitchFamily="49" charset="-128"/>
                <a:ea typeface="ＭＳ ゴシック" pitchFamily="49" charset="-128"/>
              </a:rPr>
              <a:t>記載内容の再確認</a:t>
            </a:r>
            <a:endParaRPr kumimoji="1" lang="ja-JP" altLang="en-US" sz="2400" dirty="0">
              <a:solidFill>
                <a:schemeClr val="tx1"/>
              </a:solidFill>
              <a:latin typeface="ＭＳ ゴシック" pitchFamily="49" charset="-128"/>
              <a:ea typeface="ＭＳ ゴシック" pitchFamily="49" charset="-128"/>
            </a:endParaRPr>
          </a:p>
        </p:txBody>
      </p:sp>
      <p:sp>
        <p:nvSpPr>
          <p:cNvPr id="5" name="正方形/長方形 4"/>
          <p:cNvSpPr/>
          <p:nvPr/>
        </p:nvSpPr>
        <p:spPr>
          <a:xfrm>
            <a:off x="0" y="1988840"/>
            <a:ext cx="435597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itchFamily="49" charset="-128"/>
                <a:ea typeface="ＭＳ ゴシック" pitchFamily="49" charset="-128"/>
              </a:rPr>
              <a:t>○文字の変換間違いがある。</a:t>
            </a:r>
            <a:endParaRPr kumimoji="1" lang="ja-JP" altLang="en-US" dirty="0">
              <a:solidFill>
                <a:schemeClr val="tx1"/>
              </a:solidFill>
              <a:latin typeface="ＭＳ ゴシック" pitchFamily="49" charset="-128"/>
              <a:ea typeface="ＭＳ ゴシック" pitchFamily="49" charset="-128"/>
            </a:endParaRPr>
          </a:p>
        </p:txBody>
      </p:sp>
      <p:sp>
        <p:nvSpPr>
          <p:cNvPr id="7" name="正方形/長方形 6"/>
          <p:cNvSpPr/>
          <p:nvPr/>
        </p:nvSpPr>
        <p:spPr>
          <a:xfrm>
            <a:off x="0" y="4077072"/>
            <a:ext cx="709228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itchFamily="49" charset="-128"/>
                <a:ea typeface="ＭＳ ゴシック" pitchFamily="49" charset="-128"/>
              </a:rPr>
              <a:t>○防災協定の協定期間に開札日が含まれていなかった。</a:t>
            </a:r>
            <a:endParaRPr kumimoji="1" lang="ja-JP" altLang="en-US" dirty="0">
              <a:solidFill>
                <a:schemeClr val="tx1"/>
              </a:solidFill>
              <a:latin typeface="ＭＳ ゴシック" pitchFamily="49" charset="-128"/>
              <a:ea typeface="ＭＳ ゴシック" pitchFamily="49" charset="-128"/>
            </a:endParaRPr>
          </a:p>
        </p:txBody>
      </p:sp>
      <p:sp>
        <p:nvSpPr>
          <p:cNvPr id="8" name="正方形/長方形 7"/>
          <p:cNvSpPr/>
          <p:nvPr/>
        </p:nvSpPr>
        <p:spPr>
          <a:xfrm>
            <a:off x="0" y="2636912"/>
            <a:ext cx="66602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itchFamily="49" charset="-128"/>
                <a:ea typeface="ＭＳ ゴシック" pitchFamily="49" charset="-128"/>
              </a:rPr>
              <a:t>○配置予定技術者の資格等登録番号に誤記がある。</a:t>
            </a:r>
            <a:endParaRPr kumimoji="1" lang="ja-JP" altLang="en-US" dirty="0">
              <a:solidFill>
                <a:schemeClr val="tx1"/>
              </a:solidFill>
              <a:latin typeface="ＭＳ ゴシック" pitchFamily="49" charset="-128"/>
              <a:ea typeface="ＭＳ ゴシック" pitchFamily="49" charset="-128"/>
            </a:endParaRPr>
          </a:p>
        </p:txBody>
      </p:sp>
      <p:sp>
        <p:nvSpPr>
          <p:cNvPr id="9" name="正方形/長方形 8"/>
          <p:cNvSpPr/>
          <p:nvPr/>
        </p:nvSpPr>
        <p:spPr>
          <a:xfrm>
            <a:off x="0" y="4725144"/>
            <a:ext cx="730830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itchFamily="49" charset="-128"/>
                <a:ea typeface="ＭＳ ゴシック" pitchFamily="49" charset="-128"/>
              </a:rPr>
              <a:t>○ＣＯＲＩＮＳデータの１ページ目のみの添付であった。</a:t>
            </a:r>
            <a:endParaRPr kumimoji="1" lang="ja-JP" altLang="en-US" dirty="0">
              <a:solidFill>
                <a:schemeClr val="tx1"/>
              </a:solidFill>
              <a:latin typeface="ＭＳ ゴシック" pitchFamily="49" charset="-128"/>
              <a:ea typeface="ＭＳ ゴシック" pitchFamily="49" charset="-128"/>
            </a:endParaRPr>
          </a:p>
        </p:txBody>
      </p:sp>
      <p:sp>
        <p:nvSpPr>
          <p:cNvPr id="11" name="正方形/長方形 10"/>
          <p:cNvSpPr/>
          <p:nvPr/>
        </p:nvSpPr>
        <p:spPr>
          <a:xfrm>
            <a:off x="0" y="1340768"/>
            <a:ext cx="385192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itchFamily="49" charset="-128"/>
                <a:ea typeface="ＭＳ ゴシック" pitchFamily="49" charset="-128"/>
              </a:rPr>
              <a:t>◇誤字・脱字・記入漏れ</a:t>
            </a:r>
            <a:endParaRPr kumimoji="1" lang="ja-JP" altLang="en-US" dirty="0">
              <a:solidFill>
                <a:schemeClr val="tx1"/>
              </a:solidFill>
              <a:latin typeface="ＭＳ ゴシック" pitchFamily="49" charset="-128"/>
              <a:ea typeface="ＭＳ ゴシック" pitchFamily="49" charset="-128"/>
            </a:endParaRPr>
          </a:p>
        </p:txBody>
      </p:sp>
      <p:sp>
        <p:nvSpPr>
          <p:cNvPr id="12" name="正方形/長方形 11"/>
          <p:cNvSpPr/>
          <p:nvPr/>
        </p:nvSpPr>
        <p:spPr>
          <a:xfrm>
            <a:off x="0" y="3429000"/>
            <a:ext cx="341987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itchFamily="49" charset="-128"/>
                <a:ea typeface="ＭＳ ゴシック" pitchFamily="49" charset="-128"/>
              </a:rPr>
              <a:t>◇添付資料との照合</a:t>
            </a:r>
            <a:endParaRPr kumimoji="1" lang="ja-JP" altLang="en-US" dirty="0">
              <a:solidFill>
                <a:schemeClr val="tx1"/>
              </a:solidFill>
              <a:latin typeface="ＭＳ ゴシック" pitchFamily="49" charset="-128"/>
              <a:ea typeface="ＭＳ ゴシック" pitchFamily="49"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92696"/>
            <a:ext cx="8964488"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２．施工計画に関する技術的所見</a:t>
            </a:r>
            <a:r>
              <a:rPr kumimoji="1" lang="ja-JP" altLang="en-US" sz="3200" b="1" dirty="0" smtClean="0">
                <a:solidFill>
                  <a:schemeClr val="tx1"/>
                </a:solidFill>
              </a:rPr>
              <a:t>の作成留意点</a:t>
            </a:r>
            <a:endParaRPr kumimoji="1" lang="ja-JP" altLang="en-US" sz="3200" b="1" dirty="0">
              <a:solidFill>
                <a:schemeClr val="tx1"/>
              </a:solidFill>
            </a:endParaRPr>
          </a:p>
        </p:txBody>
      </p:sp>
      <p:sp>
        <p:nvSpPr>
          <p:cNvPr id="5" name="正方形/長方形 4"/>
          <p:cNvSpPr/>
          <p:nvPr/>
        </p:nvSpPr>
        <p:spPr>
          <a:xfrm>
            <a:off x="0" y="3284984"/>
            <a:ext cx="47880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(3)</a:t>
            </a:r>
            <a:r>
              <a:rPr kumimoji="1" lang="ja-JP" altLang="en-US" sz="2400" dirty="0" smtClean="0">
                <a:solidFill>
                  <a:schemeClr val="tx1"/>
                </a:solidFill>
                <a:latin typeface="ＭＳ ゴシック" pitchFamily="49" charset="-128"/>
                <a:ea typeface="ＭＳ ゴシック" pitchFamily="49" charset="-128"/>
              </a:rPr>
              <a:t>簡易なタイトルの設定</a:t>
            </a:r>
            <a:endParaRPr kumimoji="1" lang="ja-JP" altLang="en-US" sz="2400" dirty="0">
              <a:solidFill>
                <a:schemeClr val="tx1"/>
              </a:solidFill>
              <a:latin typeface="ＭＳ ゴシック" pitchFamily="49" charset="-128"/>
              <a:ea typeface="ＭＳ ゴシック" pitchFamily="49" charset="-128"/>
            </a:endParaRPr>
          </a:p>
        </p:txBody>
      </p:sp>
      <p:sp>
        <p:nvSpPr>
          <p:cNvPr id="9" name="正方形/長方形 8"/>
          <p:cNvSpPr/>
          <p:nvPr/>
        </p:nvSpPr>
        <p:spPr>
          <a:xfrm>
            <a:off x="0" y="1556792"/>
            <a:ext cx="7524328"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(1)</a:t>
            </a:r>
            <a:r>
              <a:rPr kumimoji="1" lang="ja-JP" altLang="en-US" sz="2400" dirty="0" smtClean="0">
                <a:solidFill>
                  <a:schemeClr val="tx1"/>
                </a:solidFill>
                <a:latin typeface="ＭＳ ゴシック" pitchFamily="49" charset="-128"/>
                <a:ea typeface="ＭＳ ゴシック" pitchFamily="49" charset="-128"/>
              </a:rPr>
              <a:t>課題番号及び課題名の未記入・誤りの防止</a:t>
            </a:r>
            <a:endParaRPr kumimoji="1" lang="ja-JP" altLang="en-US" sz="2400" dirty="0">
              <a:solidFill>
                <a:schemeClr val="tx1"/>
              </a:solidFill>
              <a:latin typeface="ＭＳ ゴシック" pitchFamily="49" charset="-128"/>
              <a:ea typeface="ＭＳ ゴシック" pitchFamily="49" charset="-128"/>
            </a:endParaRPr>
          </a:p>
        </p:txBody>
      </p:sp>
      <p:sp>
        <p:nvSpPr>
          <p:cNvPr id="10" name="正方形/長方形 9"/>
          <p:cNvSpPr/>
          <p:nvPr/>
        </p:nvSpPr>
        <p:spPr>
          <a:xfrm>
            <a:off x="0" y="5013176"/>
            <a:ext cx="65882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(5)</a:t>
            </a:r>
            <a:r>
              <a:rPr kumimoji="1" lang="ja-JP" altLang="en-US" sz="2400" dirty="0" smtClean="0">
                <a:solidFill>
                  <a:schemeClr val="tx1"/>
                </a:solidFill>
                <a:latin typeface="ＭＳ ゴシック" pitchFamily="49" charset="-128"/>
                <a:ea typeface="ＭＳ ゴシック" pitchFamily="49" charset="-128"/>
              </a:rPr>
              <a:t>具体的な内容・説明等を簡潔に記載</a:t>
            </a:r>
            <a:endParaRPr kumimoji="1" lang="ja-JP" altLang="en-US" sz="2400" dirty="0">
              <a:solidFill>
                <a:schemeClr val="tx1"/>
              </a:solidFill>
              <a:latin typeface="ＭＳ ゴシック" pitchFamily="49" charset="-128"/>
              <a:ea typeface="ＭＳ ゴシック" pitchFamily="49" charset="-128"/>
            </a:endParaRPr>
          </a:p>
        </p:txBody>
      </p:sp>
      <p:sp>
        <p:nvSpPr>
          <p:cNvPr id="11" name="正方形/長方形 10"/>
          <p:cNvSpPr/>
          <p:nvPr/>
        </p:nvSpPr>
        <p:spPr>
          <a:xfrm>
            <a:off x="0" y="4149080"/>
            <a:ext cx="385192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(4)</a:t>
            </a:r>
            <a:r>
              <a:rPr kumimoji="1" lang="ja-JP" altLang="en-US" sz="2400" dirty="0" smtClean="0">
                <a:solidFill>
                  <a:schemeClr val="tx1"/>
                </a:solidFill>
                <a:latin typeface="ＭＳ ゴシック" pitchFamily="49" charset="-128"/>
                <a:ea typeface="ＭＳ ゴシック" pitchFamily="49" charset="-128"/>
              </a:rPr>
              <a:t>複数提案の防止</a:t>
            </a:r>
            <a:endParaRPr kumimoji="1" lang="ja-JP" altLang="en-US" sz="2400" dirty="0">
              <a:solidFill>
                <a:schemeClr val="tx1"/>
              </a:solidFill>
              <a:latin typeface="ＭＳ ゴシック" pitchFamily="49" charset="-128"/>
              <a:ea typeface="ＭＳ ゴシック" pitchFamily="49" charset="-128"/>
            </a:endParaRPr>
          </a:p>
        </p:txBody>
      </p:sp>
      <p:sp>
        <p:nvSpPr>
          <p:cNvPr id="12" name="正方形/長方形 11"/>
          <p:cNvSpPr/>
          <p:nvPr/>
        </p:nvSpPr>
        <p:spPr>
          <a:xfrm>
            <a:off x="0" y="2420888"/>
            <a:ext cx="47880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(2)</a:t>
            </a:r>
            <a:r>
              <a:rPr kumimoji="1" lang="ja-JP" altLang="en-US" sz="2400" dirty="0" smtClean="0">
                <a:solidFill>
                  <a:schemeClr val="tx1"/>
                </a:solidFill>
                <a:latin typeface="ＭＳ ゴシック" pitchFamily="49" charset="-128"/>
                <a:ea typeface="ＭＳ ゴシック" pitchFamily="49" charset="-128"/>
              </a:rPr>
              <a:t>文字数等の制限の厳守</a:t>
            </a:r>
            <a:endParaRPr kumimoji="1" lang="ja-JP" altLang="en-US" sz="2400" dirty="0">
              <a:solidFill>
                <a:schemeClr val="tx1"/>
              </a:solidFill>
              <a:latin typeface="ＭＳ ゴシック" pitchFamily="49" charset="-128"/>
              <a:ea typeface="ＭＳ ゴシック" pitchFamily="49" charset="-128"/>
            </a:endParaRPr>
          </a:p>
        </p:txBody>
      </p:sp>
      <p:sp>
        <p:nvSpPr>
          <p:cNvPr id="13" name="正方形/長方形 12"/>
          <p:cNvSpPr/>
          <p:nvPr/>
        </p:nvSpPr>
        <p:spPr>
          <a:xfrm>
            <a:off x="0" y="5877272"/>
            <a:ext cx="507605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(6)</a:t>
            </a:r>
            <a:r>
              <a:rPr kumimoji="1" lang="ja-JP" altLang="en-US" sz="2400" dirty="0" smtClean="0">
                <a:solidFill>
                  <a:schemeClr val="tx1"/>
                </a:solidFill>
                <a:latin typeface="ＭＳ ゴシック" pitchFamily="49" charset="-128"/>
                <a:ea typeface="ＭＳ ゴシック" pitchFamily="49" charset="-128"/>
              </a:rPr>
              <a:t>補足説明資料の有効活用</a:t>
            </a:r>
            <a:endParaRPr kumimoji="1" lang="ja-JP" altLang="en-US" sz="2400" dirty="0">
              <a:solidFill>
                <a:schemeClr val="tx1"/>
              </a:solidFill>
              <a:latin typeface="ＭＳ ゴシック" pitchFamily="49" charset="-128"/>
              <a:ea typeface="ＭＳ ゴシック" pitchFamily="49"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0" y="188640"/>
          <a:ext cx="4464509" cy="6559955"/>
        </p:xfrm>
        <a:graphic>
          <a:graphicData uri="http://schemas.openxmlformats.org/drawingml/2006/table">
            <a:tbl>
              <a:tblPr/>
              <a:tblGrid>
                <a:gridCol w="59593"/>
                <a:gridCol w="59593"/>
                <a:gridCol w="59593"/>
                <a:gridCol w="59593"/>
                <a:gridCol w="79457"/>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59593"/>
                <a:gridCol w="94356"/>
              </a:tblGrid>
              <a:tr h="96534">
                <a:tc>
                  <a:txBody>
                    <a:bodyPr/>
                    <a:lstStyle/>
                    <a:p>
                      <a:pPr algn="l" fontAlgn="ctr"/>
                      <a:endParaRPr lang="ja-JP" altLang="en-US" sz="300" b="0" i="0" u="none" strike="noStrike" dirty="0">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8">
                  <a:txBody>
                    <a:bodyPr/>
                    <a:lstStyle/>
                    <a:p>
                      <a:pPr algn="l" fontAlgn="ctr"/>
                      <a:r>
                        <a:rPr lang="zh-TW" altLang="en-US" sz="300" b="0" i="0" u="none" strike="noStrike">
                          <a:solidFill>
                            <a:srgbClr val="000000"/>
                          </a:solidFill>
                          <a:latin typeface="ＭＳ Ｐ明朝"/>
                        </a:rPr>
                        <a:t>技術資料様式２</a:t>
                      </a:r>
                    </a:p>
                  </a:txBody>
                  <a:tcPr marL="3307" marR="3307" marT="330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8">
                  <a:txBody>
                    <a:bodyPr/>
                    <a:lstStyle/>
                    <a:p>
                      <a:pPr algn="r" fontAlgn="ctr"/>
                      <a:r>
                        <a:rPr lang="zh-TW" altLang="en-US" sz="300" b="0" i="0" u="none" strike="noStrike">
                          <a:solidFill>
                            <a:srgbClr val="000000"/>
                          </a:solidFill>
                          <a:latin typeface="ＭＳ Ｐ明朝"/>
                        </a:rPr>
                        <a:t>（用紙Ａ４）</a:t>
                      </a:r>
                    </a:p>
                  </a:txBody>
                  <a:tcPr marL="3307" marR="3307" marT="330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72">
                  <a:txBody>
                    <a:bodyPr/>
                    <a:lstStyle/>
                    <a:p>
                      <a:pPr algn="ctr" fontAlgn="ctr"/>
                      <a:r>
                        <a:rPr lang="ja-JP" altLang="en-US" sz="1100" b="1" i="0" u="none" strike="noStrike" dirty="0">
                          <a:solidFill>
                            <a:srgbClr val="000000"/>
                          </a:solidFill>
                          <a:latin typeface="ＭＳ Ｐ明朝"/>
                        </a:rPr>
                        <a:t>施工計画に関する技術的所見</a:t>
                      </a:r>
                    </a:p>
                  </a:txBody>
                  <a:tcPr marL="3307" marR="3307" marT="330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dirty="0">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dirty="0">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dirty="0">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dirty="0">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dirty="0">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5">
                  <a:txBody>
                    <a:bodyPr/>
                    <a:lstStyle/>
                    <a:p>
                      <a:pPr algn="ctr" fontAlgn="ctr"/>
                      <a:r>
                        <a:rPr lang="ja-JP" altLang="en-US" sz="300" b="0" i="0" u="none" strike="noStrike">
                          <a:solidFill>
                            <a:srgbClr val="000000"/>
                          </a:solidFill>
                          <a:latin typeface="ＭＳ Ｐ明朝"/>
                        </a:rPr>
                        <a:t>工事名：</a:t>
                      </a: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3">
                  <a:txBody>
                    <a:bodyPr/>
                    <a:lstStyle/>
                    <a:p>
                      <a:pPr algn="l" fontAlgn="ctr"/>
                      <a:r>
                        <a:rPr lang="ja-JP" altLang="en-US" sz="300" b="0" i="0" u="none" strike="noStrike">
                          <a:solidFill>
                            <a:srgbClr val="000000"/>
                          </a:solidFill>
                          <a:latin typeface="ＭＳ Ｐ明朝"/>
                        </a:rPr>
                        <a:t>○○第○号○○工事</a:t>
                      </a: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5">
                  <a:txBody>
                    <a:bodyPr/>
                    <a:lstStyle/>
                    <a:p>
                      <a:pPr algn="ctr" fontAlgn="ctr"/>
                      <a:r>
                        <a:rPr lang="ja-JP" altLang="en-US" sz="300" b="0" i="0" u="none" strike="noStrike">
                          <a:solidFill>
                            <a:srgbClr val="000000"/>
                          </a:solidFill>
                          <a:latin typeface="ＭＳ Ｐ明朝"/>
                        </a:rPr>
                        <a:t>会社名：</a:t>
                      </a: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3">
                  <a:txBody>
                    <a:bodyPr/>
                    <a:lstStyle/>
                    <a:p>
                      <a:pPr algn="ctr" fontAlgn="ctr"/>
                      <a:r>
                        <a:rPr lang="ja-JP" altLang="en-US" sz="300" b="0" i="0" u="none" strike="noStrike">
                          <a:solidFill>
                            <a:srgbClr val="000000"/>
                          </a:solidFill>
                          <a:latin typeface="ＭＳ Ｐ明朝"/>
                        </a:rPr>
                        <a:t>　</a:t>
                      </a: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rowSpan="2" gridSpan="7">
                  <a:txBody>
                    <a:bodyPr/>
                    <a:lstStyle/>
                    <a:p>
                      <a:pPr algn="ctr" fontAlgn="ctr"/>
                      <a:r>
                        <a:rPr lang="ja-JP" altLang="en-US" sz="600" b="0" i="0" u="none" strike="noStrike" dirty="0">
                          <a:solidFill>
                            <a:srgbClr val="000000"/>
                          </a:solidFill>
                          <a:latin typeface="ＭＳ Ｐ明朝"/>
                        </a:rPr>
                        <a:t>課題番号</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8">
                  <a:txBody>
                    <a:bodyPr/>
                    <a:lstStyle/>
                    <a:p>
                      <a:pPr algn="ctr" fontAlgn="ctr"/>
                      <a:r>
                        <a:rPr lang="ja-JP" altLang="en-US" sz="300" b="0" i="0" u="none" strike="noStrike">
                          <a:solidFill>
                            <a:srgbClr val="000000"/>
                          </a:solidFill>
                          <a:latin typeface="ＭＳ Ｐ明朝"/>
                        </a:rPr>
                        <a:t>△</a:t>
                      </a:r>
                    </a:p>
                  </a:txBody>
                  <a:tcPr marL="3307" marR="3307" marT="330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8">
                  <a:txBody>
                    <a:bodyPr/>
                    <a:lstStyle/>
                    <a:p>
                      <a:pPr algn="ctr" fontAlgn="ctr"/>
                      <a:r>
                        <a:rPr lang="ja-JP" altLang="en-US" sz="600" b="0" i="0" u="none" strike="noStrike" dirty="0">
                          <a:solidFill>
                            <a:srgbClr val="000000"/>
                          </a:solidFill>
                          <a:latin typeface="ＭＳ Ｐ明朝"/>
                        </a:rPr>
                        <a:t>課題名</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gridSpan="49">
                  <a:txBody>
                    <a:bodyPr/>
                    <a:lstStyle/>
                    <a:p>
                      <a:pPr algn="ctr" fontAlgn="ctr"/>
                      <a:r>
                        <a:rPr lang="ja-JP" altLang="en-US" sz="1100" b="0" i="0" u="none" strike="noStrike" dirty="0">
                          <a:solidFill>
                            <a:srgbClr val="000000"/>
                          </a:solidFill>
                          <a:latin typeface="ＭＳ Ｐ明朝"/>
                        </a:rPr>
                        <a:t>「□□対策」</a:t>
                      </a:r>
                    </a:p>
                  </a:txBody>
                  <a:tcPr marL="3307" marR="3307" marT="330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7"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ゴシック"/>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183779">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72">
                  <a:txBody>
                    <a:bodyPr/>
                    <a:lstStyle/>
                    <a:p>
                      <a:pPr algn="l" fontAlgn="ctr"/>
                      <a:r>
                        <a:rPr lang="en-US" altLang="ja-JP" sz="300" b="0" i="0" u="none" strike="noStrike" dirty="0">
                          <a:solidFill>
                            <a:srgbClr val="000000"/>
                          </a:solidFill>
                          <a:latin typeface="ＭＳ Ｐ明朝"/>
                        </a:rPr>
                        <a:t>※</a:t>
                      </a:r>
                      <a:r>
                        <a:rPr lang="ja-JP" altLang="en-US" sz="300" b="0" i="0" u="none" strike="noStrike" dirty="0">
                          <a:solidFill>
                            <a:srgbClr val="000000"/>
                          </a:solidFill>
                          <a:latin typeface="ＭＳ Ｐ明朝"/>
                        </a:rPr>
                        <a:t>施工上の課題に対応した具体的な施工計画（対策）について、別表</a:t>
                      </a:r>
                      <a:r>
                        <a:rPr lang="en-US" altLang="ja-JP" sz="300" b="0" i="0" u="none" strike="noStrike" dirty="0">
                          <a:solidFill>
                            <a:srgbClr val="000000"/>
                          </a:solidFill>
                          <a:latin typeface="ＭＳ Ｐ明朝"/>
                        </a:rPr>
                        <a:t>1</a:t>
                      </a:r>
                      <a:r>
                        <a:rPr lang="ja-JP" altLang="en-US" sz="300" b="0" i="0" u="none" strike="noStrike" dirty="0">
                          <a:solidFill>
                            <a:srgbClr val="000000"/>
                          </a:solidFill>
                          <a:latin typeface="ＭＳ Ｐ明朝"/>
                        </a:rPr>
                        <a:t>の</a:t>
                      </a:r>
                      <a:r>
                        <a:rPr lang="en-US" altLang="ja-JP" sz="300" b="0" i="0" u="none" strike="noStrike" dirty="0">
                          <a:solidFill>
                            <a:srgbClr val="000000"/>
                          </a:solidFill>
                          <a:latin typeface="ＭＳ Ｐ明朝"/>
                        </a:rPr>
                        <a:t>2</a:t>
                      </a:r>
                      <a:r>
                        <a:rPr lang="ja-JP" altLang="en-US" sz="300" b="0" i="0" u="none" strike="noStrike" dirty="0">
                          <a:solidFill>
                            <a:srgbClr val="000000"/>
                          </a:solidFill>
                          <a:latin typeface="ＭＳ Ｐ明朝"/>
                        </a:rPr>
                        <a:t>に留意のうえ、記載（提案）すること。評価については、本様式（技術資料様式２）に記載された内容によるものとする。</a:t>
                      </a:r>
                    </a:p>
                  </a:txBody>
                  <a:tcPr marL="3307" marR="3307" marT="330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71">
                  <a:txBody>
                    <a:bodyPr/>
                    <a:lstStyle/>
                    <a:p>
                      <a:pPr algn="l" fontAlgn="ctr"/>
                      <a:r>
                        <a:rPr lang="ja-JP" altLang="en-US" sz="300" b="0" i="0" u="none" strike="noStrike">
                          <a:solidFill>
                            <a:srgbClr val="000000"/>
                          </a:solidFill>
                          <a:latin typeface="ＭＳ Ｐ明朝"/>
                        </a:rPr>
                        <a:t>なお、工事名・会社名・課題番号・課題名を記入の上、提案の記載については次の取扱いに注意すること。</a:t>
                      </a:r>
                    </a:p>
                  </a:txBody>
                  <a:tcPr marL="3307" marR="3307" marT="330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133115">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71">
                  <a:txBody>
                    <a:bodyPr/>
                    <a:lstStyle/>
                    <a:p>
                      <a:pPr algn="l" fontAlgn="ctr"/>
                      <a:r>
                        <a:rPr lang="en-US" altLang="ja-JP" sz="300" b="0" i="0" u="none" strike="noStrike">
                          <a:solidFill>
                            <a:srgbClr val="000000"/>
                          </a:solidFill>
                          <a:latin typeface="ＭＳ Ｐ明朝"/>
                        </a:rPr>
                        <a:t>(</a:t>
                      </a:r>
                      <a:r>
                        <a:rPr lang="ja-JP" altLang="en-US" sz="300" b="0" i="0" u="none" strike="noStrike">
                          <a:solidFill>
                            <a:srgbClr val="000000"/>
                          </a:solidFill>
                          <a:latin typeface="ＭＳ Ｐ明朝"/>
                        </a:rPr>
                        <a:t>１</a:t>
                      </a:r>
                      <a:r>
                        <a:rPr lang="en-US" altLang="ja-JP" sz="300" b="0" i="0" u="none" strike="noStrike">
                          <a:solidFill>
                            <a:srgbClr val="000000"/>
                          </a:solidFill>
                          <a:latin typeface="ＭＳ Ｐ明朝"/>
                        </a:rPr>
                        <a:t>)</a:t>
                      </a:r>
                      <a:r>
                        <a:rPr lang="ja-JP" altLang="en-US" sz="300" b="0" i="0" u="none" strike="noStrike">
                          <a:solidFill>
                            <a:srgbClr val="000000"/>
                          </a:solidFill>
                          <a:latin typeface="ＭＳ Ｐ明朝"/>
                        </a:rPr>
                        <a:t>施工上の課題</a:t>
                      </a:r>
                      <a:r>
                        <a:rPr lang="en-US" altLang="ja-JP" sz="300" b="0" i="0" u="none" strike="noStrike">
                          <a:solidFill>
                            <a:srgbClr val="000000"/>
                          </a:solidFill>
                          <a:latin typeface="ＭＳ Ｐ明朝"/>
                        </a:rPr>
                        <a:t>1</a:t>
                      </a:r>
                      <a:r>
                        <a:rPr lang="ja-JP" altLang="en-US" sz="300" b="0" i="0" u="none" strike="noStrike">
                          <a:solidFill>
                            <a:srgbClr val="000000"/>
                          </a:solidFill>
                          <a:latin typeface="ＭＳ Ｐ明朝"/>
                        </a:rPr>
                        <a:t>つに対して、本様式（Ａ４用紙）１枚の範囲内（５項目まで）で提案すること。</a:t>
                      </a:r>
                    </a:p>
                  </a:txBody>
                  <a:tcPr marL="3307" marR="3307" marT="330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17384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71">
                  <a:txBody>
                    <a:bodyPr/>
                    <a:lstStyle/>
                    <a:p>
                      <a:pPr algn="l" fontAlgn="ctr"/>
                      <a:r>
                        <a:rPr lang="en-US" altLang="ja-JP" sz="300" b="0" i="0" u="none" strike="noStrike">
                          <a:solidFill>
                            <a:srgbClr val="000000"/>
                          </a:solidFill>
                          <a:latin typeface="ＭＳ Ｐ明朝"/>
                        </a:rPr>
                        <a:t>(</a:t>
                      </a:r>
                      <a:r>
                        <a:rPr lang="ja-JP" altLang="en-US" sz="300" b="0" i="0" u="none" strike="noStrike">
                          <a:solidFill>
                            <a:srgbClr val="000000"/>
                          </a:solidFill>
                          <a:latin typeface="ＭＳ Ｐ明朝"/>
                        </a:rPr>
                        <a:t>２</a:t>
                      </a:r>
                      <a:r>
                        <a:rPr lang="en-US" altLang="ja-JP" sz="300" b="0" i="0" u="none" strike="noStrike">
                          <a:solidFill>
                            <a:srgbClr val="000000"/>
                          </a:solidFill>
                          <a:latin typeface="ＭＳ Ｐ明朝"/>
                        </a:rPr>
                        <a:t>)</a:t>
                      </a:r>
                      <a:r>
                        <a:rPr lang="ja-JP" altLang="en-US" sz="300" b="0" i="0" u="none" strike="noStrike">
                          <a:solidFill>
                            <a:srgbClr val="000000"/>
                          </a:solidFill>
                          <a:latin typeface="ＭＳ Ｐ明朝"/>
                        </a:rPr>
                        <a:t>提案項目それぞれに簡易なタイトルを記載のうえ、具体的な内容・説明等を簡潔に記載すること。</a:t>
                      </a:r>
                    </a:p>
                  </a:txBody>
                  <a:tcPr marL="3307" marR="3307" marT="330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17384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71">
                  <a:txBody>
                    <a:bodyPr/>
                    <a:lstStyle/>
                    <a:p>
                      <a:pPr algn="l" fontAlgn="ctr"/>
                      <a:r>
                        <a:rPr lang="en-US" altLang="ja-JP" sz="300" b="0" i="0" u="none" strike="noStrike" dirty="0">
                          <a:solidFill>
                            <a:srgbClr val="000000"/>
                          </a:solidFill>
                          <a:latin typeface="ＭＳ Ｐ明朝"/>
                        </a:rPr>
                        <a:t>(</a:t>
                      </a:r>
                      <a:r>
                        <a:rPr lang="ja-JP" altLang="en-US" sz="300" b="0" i="0" u="none" strike="noStrike" dirty="0">
                          <a:solidFill>
                            <a:srgbClr val="000000"/>
                          </a:solidFill>
                          <a:latin typeface="ＭＳ Ｐ明朝"/>
                        </a:rPr>
                        <a:t>３</a:t>
                      </a:r>
                      <a:r>
                        <a:rPr lang="en-US" altLang="ja-JP" sz="300" b="0" i="0" u="none" strike="noStrike" dirty="0">
                          <a:solidFill>
                            <a:srgbClr val="000000"/>
                          </a:solidFill>
                          <a:latin typeface="ＭＳ Ｐ明朝"/>
                        </a:rPr>
                        <a:t>)</a:t>
                      </a:r>
                      <a:r>
                        <a:rPr lang="ja-JP" altLang="en-US" sz="300" b="0" i="0" u="none" strike="noStrike" dirty="0">
                          <a:solidFill>
                            <a:srgbClr val="000000"/>
                          </a:solidFill>
                          <a:latin typeface="ＭＳ Ｐ明朝"/>
                        </a:rPr>
                        <a:t>本様式に加え、補足説明資料を</a:t>
                      </a:r>
                      <a:r>
                        <a:rPr lang="en-US" altLang="ja-JP" sz="300" b="0" i="0" u="none" strike="noStrike" dirty="0">
                          <a:solidFill>
                            <a:srgbClr val="000000"/>
                          </a:solidFill>
                          <a:latin typeface="ＭＳ Ｐ明朝"/>
                        </a:rPr>
                        <a:t>A</a:t>
                      </a:r>
                      <a:r>
                        <a:rPr lang="ja-JP" altLang="en-US" sz="300" b="0" i="0" u="none" strike="noStrike" dirty="0">
                          <a:solidFill>
                            <a:srgbClr val="000000"/>
                          </a:solidFill>
                          <a:latin typeface="ＭＳ Ｐ明朝"/>
                        </a:rPr>
                        <a:t>４用紙にて５枚まで添付することができる。なお、６枚以上添付されていた場合、６枚目以降は補足説明資料として取り扱わない。</a:t>
                      </a:r>
                    </a:p>
                  </a:txBody>
                  <a:tcPr marL="3307" marR="3307" marT="330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133115">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gridSpan="71">
                  <a:txBody>
                    <a:bodyPr/>
                    <a:lstStyle/>
                    <a:p>
                      <a:pPr algn="l" fontAlgn="ctr"/>
                      <a:r>
                        <a:rPr lang="en-US" altLang="ja-JP" sz="300" b="0" i="0" u="none" strike="noStrike">
                          <a:solidFill>
                            <a:srgbClr val="000000"/>
                          </a:solidFill>
                          <a:latin typeface="ＭＳ Ｐ明朝"/>
                        </a:rPr>
                        <a:t>(</a:t>
                      </a:r>
                      <a:r>
                        <a:rPr lang="ja-JP" altLang="en-US" sz="300" b="0" i="0" u="none" strike="noStrike">
                          <a:solidFill>
                            <a:srgbClr val="000000"/>
                          </a:solidFill>
                          <a:latin typeface="ＭＳ Ｐ明朝"/>
                        </a:rPr>
                        <a:t>４）</a:t>
                      </a:r>
                      <a:r>
                        <a:rPr lang="en-US" altLang="ja-JP" sz="300" b="0" i="0" u="none" strike="noStrike">
                          <a:solidFill>
                            <a:srgbClr val="000000"/>
                          </a:solidFill>
                          <a:latin typeface="ＭＳ Ｐ明朝"/>
                        </a:rPr>
                        <a:t>1</a:t>
                      </a:r>
                      <a:r>
                        <a:rPr lang="ja-JP" altLang="en-US" sz="300" b="0" i="0" u="none" strike="noStrike">
                          <a:solidFill>
                            <a:srgbClr val="000000"/>
                          </a:solidFill>
                          <a:latin typeface="ＭＳ Ｐ明朝"/>
                        </a:rPr>
                        <a:t>つの提案項目欄にまとめて複数の提案を記載しないこと。（記載していた場合は、最初に記載した提案のみを評価対象とする。</a:t>
                      </a:r>
                      <a:r>
                        <a:rPr lang="en-US" altLang="ja-JP" sz="300" b="0" i="0" u="none" strike="noStrike">
                          <a:solidFill>
                            <a:srgbClr val="000000"/>
                          </a:solidFill>
                          <a:latin typeface="ＭＳ Ｐ明朝"/>
                        </a:rPr>
                        <a:t>)</a:t>
                      </a:r>
                    </a:p>
                  </a:txBody>
                  <a:tcPr marL="3307" marR="3307" marT="330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133115">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gridSpan="71">
                  <a:txBody>
                    <a:bodyPr/>
                    <a:lstStyle/>
                    <a:p>
                      <a:pPr algn="l" fontAlgn="ctr"/>
                      <a:r>
                        <a:rPr lang="en-US" altLang="ja-JP" sz="300" b="0" i="0" u="none" strike="noStrike">
                          <a:solidFill>
                            <a:srgbClr val="000000"/>
                          </a:solidFill>
                          <a:latin typeface="ＭＳ Ｐ明朝"/>
                        </a:rPr>
                        <a:t>(</a:t>
                      </a:r>
                      <a:r>
                        <a:rPr lang="ja-JP" altLang="en-US" sz="300" b="0" i="0" u="none" strike="noStrike">
                          <a:solidFill>
                            <a:srgbClr val="000000"/>
                          </a:solidFill>
                          <a:latin typeface="ＭＳ Ｐ明朝"/>
                        </a:rPr>
                        <a:t>５）「具体的な内容・説明等」欄に記入する文字サイズは、１０ポイント程度とする。（４００字以内）</a:t>
                      </a:r>
                    </a:p>
                  </a:txBody>
                  <a:tcPr marL="3307" marR="3307" marT="3307"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a:noFill/>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rowSpan="9" gridSpan="3">
                  <a:txBody>
                    <a:bodyPr/>
                    <a:lstStyle/>
                    <a:p>
                      <a:pPr algn="ctr" fontAlgn="ctr"/>
                      <a:r>
                        <a:rPr lang="zh-TW" altLang="en-US" sz="800" b="0" i="0" u="none" strike="noStrike" dirty="0">
                          <a:solidFill>
                            <a:srgbClr val="000000"/>
                          </a:solidFill>
                          <a:latin typeface="ＭＳ Ｐ明朝"/>
                        </a:rPr>
                        <a:t>提</a:t>
                      </a:r>
                      <a:br>
                        <a:rPr lang="zh-TW" altLang="en-US" sz="800" b="0" i="0" u="none" strike="noStrike" dirty="0">
                          <a:solidFill>
                            <a:srgbClr val="000000"/>
                          </a:solidFill>
                          <a:latin typeface="ＭＳ Ｐ明朝"/>
                        </a:rPr>
                      </a:br>
                      <a:r>
                        <a:rPr lang="zh-TW" altLang="en-US" sz="800" b="0" i="0" u="none" strike="noStrike" dirty="0">
                          <a:solidFill>
                            <a:srgbClr val="000000"/>
                          </a:solidFill>
                          <a:latin typeface="ＭＳ Ｐ明朝"/>
                        </a:rPr>
                        <a:t>案</a:t>
                      </a:r>
                      <a:br>
                        <a:rPr lang="zh-TW" altLang="en-US" sz="800" b="0" i="0" u="none" strike="noStrike" dirty="0">
                          <a:solidFill>
                            <a:srgbClr val="000000"/>
                          </a:solidFill>
                          <a:latin typeface="ＭＳ Ｐ明朝"/>
                        </a:rPr>
                      </a:br>
                      <a:r>
                        <a:rPr lang="zh-TW" altLang="en-US" sz="800" b="0" i="0" u="none" strike="noStrike" dirty="0">
                          <a:solidFill>
                            <a:srgbClr val="000000"/>
                          </a:solidFill>
                          <a:latin typeface="ＭＳ Ｐ明朝"/>
                        </a:rPr>
                        <a:t>項</a:t>
                      </a:r>
                      <a:br>
                        <a:rPr lang="zh-TW" altLang="en-US" sz="800" b="0" i="0" u="none" strike="noStrike" dirty="0">
                          <a:solidFill>
                            <a:srgbClr val="000000"/>
                          </a:solidFill>
                          <a:latin typeface="ＭＳ Ｐ明朝"/>
                        </a:rPr>
                      </a:br>
                      <a:r>
                        <a:rPr lang="zh-TW" altLang="en-US" sz="800" b="0" i="0" u="none" strike="noStrike" dirty="0">
                          <a:solidFill>
                            <a:srgbClr val="000000"/>
                          </a:solidFill>
                          <a:latin typeface="ＭＳ Ｐ明朝"/>
                        </a:rPr>
                        <a:t>目</a:t>
                      </a:r>
                      <a:r>
                        <a:rPr lang="zh-TW" altLang="en-US" sz="400" b="0" i="0" u="none" strike="noStrike" dirty="0">
                          <a:solidFill>
                            <a:srgbClr val="000000"/>
                          </a:solidFill>
                          <a:latin typeface="ＭＳ Ｐ明朝"/>
                        </a:rPr>
                        <a:t/>
                      </a:r>
                      <a:br>
                        <a:rPr lang="zh-TW" altLang="en-US" sz="400" b="0" i="0" u="none" strike="noStrike" dirty="0">
                          <a:solidFill>
                            <a:srgbClr val="000000"/>
                          </a:solidFill>
                          <a:latin typeface="ＭＳ Ｐ明朝"/>
                        </a:rPr>
                      </a:br>
                      <a:r>
                        <a:rPr lang="zh-TW" altLang="en-US" sz="400" b="0" i="0" u="none" strike="noStrike" dirty="0">
                          <a:solidFill>
                            <a:srgbClr val="000000"/>
                          </a:solidFill>
                          <a:latin typeface="ＭＳ Ｐ明朝"/>
                        </a:rPr>
                        <a:t>（１）</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hMerge="1">
                  <a:txBody>
                    <a:bodyPr/>
                    <a:lstStyle/>
                    <a:p>
                      <a:endParaRPr kumimoji="1" lang="ja-JP" altLang="en-US"/>
                    </a:p>
                  </a:txBody>
                  <a:tcPr/>
                </a:tc>
                <a:tc rowSpan="9" hMerge="1">
                  <a:txBody>
                    <a:bodyPr/>
                    <a:lstStyle/>
                    <a:p>
                      <a:endParaRPr kumimoji="1" lang="ja-JP" altLang="en-US"/>
                    </a:p>
                  </a:txBody>
                  <a:tcPr/>
                </a:tc>
                <a:tc gridSpan="28">
                  <a:txBody>
                    <a:bodyPr/>
                    <a:lstStyle/>
                    <a:p>
                      <a:pPr algn="dist" fontAlgn="ctr"/>
                      <a:r>
                        <a:rPr lang="ja-JP" altLang="en-US" sz="1100" b="0" i="0" u="none" strike="noStrike" dirty="0">
                          <a:solidFill>
                            <a:srgbClr val="000000"/>
                          </a:solidFill>
                          <a:latin typeface="ＭＳ Ｐ明朝"/>
                        </a:rPr>
                        <a:t>（タイトル）</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100" b="0" i="0" u="none" strike="noStrike" dirty="0">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1">
                  <a:txBody>
                    <a:bodyPr/>
                    <a:lstStyle/>
                    <a:p>
                      <a:pPr algn="l" fontAlgn="ctr"/>
                      <a:r>
                        <a:rPr lang="ja-JP" altLang="en-US" sz="1100" b="0" i="0" u="none" strike="noStrike" dirty="0">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8">
                  <a:txBody>
                    <a:bodyPr/>
                    <a:lstStyle/>
                    <a:p>
                      <a:pPr algn="dist" fontAlgn="ctr"/>
                      <a:r>
                        <a:rPr lang="ja-JP" altLang="en-US" sz="1100" b="0" i="0" u="none" strike="noStrike" dirty="0">
                          <a:solidFill>
                            <a:srgbClr val="000000"/>
                          </a:solidFill>
                          <a:latin typeface="ＭＳ Ｐ明朝"/>
                        </a:rPr>
                        <a:t>（具体的な内容・説明等）</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100" b="0" i="0" u="none" strike="noStrike" dirty="0">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1">
                  <a:txBody>
                    <a:bodyPr/>
                    <a:lstStyle/>
                    <a:p>
                      <a:pPr algn="l" fontAlgn="ctr"/>
                      <a:r>
                        <a:rPr lang="ja-JP" altLang="en-US" sz="1100" b="0" i="0" u="none" strike="noStrike" dirty="0">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7" gridSpan="69">
                  <a:txBody>
                    <a:bodyPr/>
                    <a:lstStyle/>
                    <a:p>
                      <a:pPr algn="l" fontAlgn="t"/>
                      <a:r>
                        <a:rPr lang="ja-JP" altLang="en-US" sz="300" b="0" i="0" u="none" strike="noStrike" dirty="0">
                          <a:solidFill>
                            <a:srgbClr val="000000"/>
                          </a:solidFill>
                          <a:latin typeface="ＭＳ Ｐ明朝"/>
                        </a:rPr>
                        <a:t>　</a:t>
                      </a:r>
                    </a:p>
                  </a:txBody>
                  <a:tcPr marL="3307" marR="3307" marT="330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rowSpan="9" gridSpan="3">
                  <a:txBody>
                    <a:bodyPr/>
                    <a:lstStyle/>
                    <a:p>
                      <a:pPr algn="ctr" fontAlgn="ctr"/>
                      <a:r>
                        <a:rPr lang="zh-TW" altLang="en-US" sz="300" b="0" i="0" u="none" strike="noStrike">
                          <a:solidFill>
                            <a:srgbClr val="000000"/>
                          </a:solidFill>
                          <a:latin typeface="ＭＳ Ｐ明朝"/>
                        </a:rPr>
                        <a:t>提</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案</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項</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目</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（２）</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hMerge="1">
                  <a:txBody>
                    <a:bodyPr/>
                    <a:lstStyle/>
                    <a:p>
                      <a:endParaRPr kumimoji="1" lang="ja-JP" altLang="en-US"/>
                    </a:p>
                  </a:txBody>
                  <a:tcPr/>
                </a:tc>
                <a:tc rowSpan="9" hMerge="1">
                  <a:txBody>
                    <a:bodyPr/>
                    <a:lstStyle/>
                    <a:p>
                      <a:endParaRPr kumimoji="1" lang="ja-JP" altLang="en-US"/>
                    </a:p>
                  </a:txBody>
                  <a:tcPr/>
                </a:tc>
                <a:tc gridSpan="14">
                  <a:txBody>
                    <a:bodyPr/>
                    <a:lstStyle/>
                    <a:p>
                      <a:pPr algn="dist" fontAlgn="ctr"/>
                      <a:r>
                        <a:rPr lang="ja-JP" altLang="en-US" sz="300" b="0" i="0" u="none" strike="noStrike">
                          <a:solidFill>
                            <a:srgbClr val="000000"/>
                          </a:solidFill>
                          <a:latin typeface="ＭＳ Ｐ明朝"/>
                        </a:rPr>
                        <a:t>（タイトル）</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5">
                  <a:txBody>
                    <a:bodyPr/>
                    <a:lstStyle/>
                    <a:p>
                      <a:pPr algn="l" fontAlgn="ctr"/>
                      <a:r>
                        <a:rPr lang="ja-JP" altLang="en-US" sz="300" b="0" i="0" u="none" strike="noStrike">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4">
                  <a:txBody>
                    <a:bodyPr/>
                    <a:lstStyle/>
                    <a:p>
                      <a:pPr algn="dist" fontAlgn="ctr"/>
                      <a:r>
                        <a:rPr lang="ja-JP" altLang="en-US" sz="300" b="0" i="0" u="none" strike="noStrike">
                          <a:solidFill>
                            <a:srgbClr val="000000"/>
                          </a:solidFill>
                          <a:latin typeface="ＭＳ Ｐ明朝"/>
                        </a:rPr>
                        <a:t>（具体的な内容・説明等）</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5">
                  <a:txBody>
                    <a:bodyPr/>
                    <a:lstStyle/>
                    <a:p>
                      <a:pPr algn="l" fontAlgn="ctr"/>
                      <a:r>
                        <a:rPr lang="ja-JP" altLang="en-US" sz="300" b="0" i="0" u="none" strike="noStrike">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7" gridSpan="69">
                  <a:txBody>
                    <a:bodyPr/>
                    <a:lstStyle/>
                    <a:p>
                      <a:pPr algn="l" fontAlgn="ctr"/>
                      <a:r>
                        <a:rPr lang="ja-JP" altLang="en-US" sz="300" b="0" i="0" u="none" strike="noStrike">
                          <a:solidFill>
                            <a:srgbClr val="000000"/>
                          </a:solidFill>
                          <a:latin typeface="ＭＳ Ｐ明朝"/>
                        </a:rPr>
                        <a:t>　</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rowSpan="9" gridSpan="3">
                  <a:txBody>
                    <a:bodyPr/>
                    <a:lstStyle/>
                    <a:p>
                      <a:pPr algn="ctr" fontAlgn="ctr"/>
                      <a:r>
                        <a:rPr lang="zh-TW" altLang="en-US" sz="300" b="0" i="0" u="none" strike="noStrike">
                          <a:solidFill>
                            <a:srgbClr val="000000"/>
                          </a:solidFill>
                          <a:latin typeface="ＭＳ Ｐ明朝"/>
                        </a:rPr>
                        <a:t>提</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案</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項</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目</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（３）</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hMerge="1">
                  <a:txBody>
                    <a:bodyPr/>
                    <a:lstStyle/>
                    <a:p>
                      <a:endParaRPr kumimoji="1" lang="ja-JP" altLang="en-US"/>
                    </a:p>
                  </a:txBody>
                  <a:tcPr/>
                </a:tc>
                <a:tc rowSpan="9" hMerge="1">
                  <a:txBody>
                    <a:bodyPr/>
                    <a:lstStyle/>
                    <a:p>
                      <a:endParaRPr kumimoji="1" lang="ja-JP" altLang="en-US"/>
                    </a:p>
                  </a:txBody>
                  <a:tcPr/>
                </a:tc>
                <a:tc gridSpan="14">
                  <a:txBody>
                    <a:bodyPr/>
                    <a:lstStyle/>
                    <a:p>
                      <a:pPr algn="dist" fontAlgn="ctr"/>
                      <a:r>
                        <a:rPr lang="ja-JP" altLang="en-US" sz="300" b="0" i="0" u="none" strike="noStrike">
                          <a:solidFill>
                            <a:srgbClr val="000000"/>
                          </a:solidFill>
                          <a:latin typeface="ＭＳ Ｐ明朝"/>
                        </a:rPr>
                        <a:t>（タイトル）</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5">
                  <a:txBody>
                    <a:bodyPr/>
                    <a:lstStyle/>
                    <a:p>
                      <a:pPr algn="l" fontAlgn="ctr"/>
                      <a:r>
                        <a:rPr lang="ja-JP" altLang="en-US" sz="300" b="0" i="0" u="none" strike="noStrike">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4">
                  <a:txBody>
                    <a:bodyPr/>
                    <a:lstStyle/>
                    <a:p>
                      <a:pPr algn="dist" fontAlgn="ctr"/>
                      <a:r>
                        <a:rPr lang="ja-JP" altLang="en-US" sz="300" b="0" i="0" u="none" strike="noStrike">
                          <a:solidFill>
                            <a:srgbClr val="000000"/>
                          </a:solidFill>
                          <a:latin typeface="ＭＳ Ｐ明朝"/>
                        </a:rPr>
                        <a:t>（具体的な内容・説明等）</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5">
                  <a:txBody>
                    <a:bodyPr/>
                    <a:lstStyle/>
                    <a:p>
                      <a:pPr algn="l" fontAlgn="ctr"/>
                      <a:r>
                        <a:rPr lang="ja-JP" altLang="en-US" sz="300" b="0" i="0" u="none" strike="noStrike">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7" gridSpan="69">
                  <a:txBody>
                    <a:bodyPr/>
                    <a:lstStyle/>
                    <a:p>
                      <a:pPr algn="l" fontAlgn="ctr"/>
                      <a:r>
                        <a:rPr lang="ja-JP" altLang="en-US" sz="300" b="0" i="0" u="none" strike="noStrike">
                          <a:solidFill>
                            <a:srgbClr val="000000"/>
                          </a:solidFill>
                          <a:latin typeface="ＭＳ Ｐ明朝"/>
                        </a:rPr>
                        <a:t>　</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rowSpan="9" gridSpan="3">
                  <a:txBody>
                    <a:bodyPr/>
                    <a:lstStyle/>
                    <a:p>
                      <a:pPr algn="ctr" fontAlgn="ctr"/>
                      <a:r>
                        <a:rPr lang="zh-TW" altLang="en-US" sz="300" b="0" i="0" u="none" strike="noStrike">
                          <a:solidFill>
                            <a:srgbClr val="000000"/>
                          </a:solidFill>
                          <a:latin typeface="ＭＳ Ｐ明朝"/>
                        </a:rPr>
                        <a:t>提 </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案</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項</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目</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（４）</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hMerge="1">
                  <a:txBody>
                    <a:bodyPr/>
                    <a:lstStyle/>
                    <a:p>
                      <a:endParaRPr kumimoji="1" lang="ja-JP" altLang="en-US"/>
                    </a:p>
                  </a:txBody>
                  <a:tcPr/>
                </a:tc>
                <a:tc rowSpan="9" hMerge="1">
                  <a:txBody>
                    <a:bodyPr/>
                    <a:lstStyle/>
                    <a:p>
                      <a:endParaRPr kumimoji="1" lang="ja-JP" altLang="en-US"/>
                    </a:p>
                  </a:txBody>
                  <a:tcPr/>
                </a:tc>
                <a:tc gridSpan="14">
                  <a:txBody>
                    <a:bodyPr/>
                    <a:lstStyle/>
                    <a:p>
                      <a:pPr algn="dist" fontAlgn="ctr"/>
                      <a:r>
                        <a:rPr lang="ja-JP" altLang="en-US" sz="300" b="0" i="0" u="none" strike="noStrike">
                          <a:solidFill>
                            <a:srgbClr val="000000"/>
                          </a:solidFill>
                          <a:latin typeface="ＭＳ Ｐ明朝"/>
                        </a:rPr>
                        <a:t>（タイトル）</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5">
                  <a:txBody>
                    <a:bodyPr/>
                    <a:lstStyle/>
                    <a:p>
                      <a:pPr algn="l" fontAlgn="ctr"/>
                      <a:r>
                        <a:rPr lang="ja-JP" altLang="en-US" sz="300" b="1" i="0" u="none" strike="noStrike">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4">
                  <a:txBody>
                    <a:bodyPr/>
                    <a:lstStyle/>
                    <a:p>
                      <a:pPr algn="dist" fontAlgn="ctr"/>
                      <a:r>
                        <a:rPr lang="ja-JP" altLang="en-US" sz="300" b="0" i="0" u="none" strike="noStrike">
                          <a:solidFill>
                            <a:srgbClr val="000000"/>
                          </a:solidFill>
                          <a:latin typeface="ＭＳ Ｐ明朝"/>
                        </a:rPr>
                        <a:t>（具体的な内容・説明等）</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5">
                  <a:txBody>
                    <a:bodyPr/>
                    <a:lstStyle/>
                    <a:p>
                      <a:pPr algn="l" fontAlgn="ctr"/>
                      <a:r>
                        <a:rPr lang="ja-JP" altLang="en-US" sz="300" b="0" i="0" u="none" strike="noStrike">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7" gridSpan="69">
                  <a:txBody>
                    <a:bodyPr/>
                    <a:lstStyle/>
                    <a:p>
                      <a:pPr algn="l" fontAlgn="ctr"/>
                      <a:r>
                        <a:rPr lang="ja-JP" altLang="en-US" sz="300" b="0" i="0" u="none" strike="noStrike">
                          <a:solidFill>
                            <a:srgbClr val="000000"/>
                          </a:solidFill>
                          <a:latin typeface="ＭＳ Ｐ明朝"/>
                        </a:rPr>
                        <a:t>　</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dirty="0">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rowSpan="9" gridSpan="3">
                  <a:txBody>
                    <a:bodyPr/>
                    <a:lstStyle/>
                    <a:p>
                      <a:pPr algn="ctr" fontAlgn="ctr"/>
                      <a:r>
                        <a:rPr lang="zh-TW" altLang="en-US" sz="300" b="0" i="0" u="none" strike="noStrike">
                          <a:solidFill>
                            <a:srgbClr val="000000"/>
                          </a:solidFill>
                          <a:latin typeface="ＭＳ Ｐ明朝"/>
                        </a:rPr>
                        <a:t>提 </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案</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項</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目</a:t>
                      </a:r>
                      <a:br>
                        <a:rPr lang="zh-TW" altLang="en-US" sz="300" b="0" i="0" u="none" strike="noStrike">
                          <a:solidFill>
                            <a:srgbClr val="000000"/>
                          </a:solidFill>
                          <a:latin typeface="ＭＳ Ｐ明朝"/>
                        </a:rPr>
                      </a:br>
                      <a:r>
                        <a:rPr lang="zh-TW" altLang="en-US" sz="300" b="0" i="0" u="none" strike="noStrike">
                          <a:solidFill>
                            <a:srgbClr val="000000"/>
                          </a:solidFill>
                          <a:latin typeface="ＭＳ Ｐ明朝"/>
                        </a:rPr>
                        <a:t>（５）</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9" hMerge="1">
                  <a:txBody>
                    <a:bodyPr/>
                    <a:lstStyle/>
                    <a:p>
                      <a:endParaRPr kumimoji="1" lang="ja-JP" altLang="en-US"/>
                    </a:p>
                  </a:txBody>
                  <a:tcPr/>
                </a:tc>
                <a:tc rowSpan="9" hMerge="1">
                  <a:txBody>
                    <a:bodyPr/>
                    <a:lstStyle/>
                    <a:p>
                      <a:endParaRPr kumimoji="1" lang="ja-JP" altLang="en-US"/>
                    </a:p>
                  </a:txBody>
                  <a:tcPr/>
                </a:tc>
                <a:tc gridSpan="14">
                  <a:txBody>
                    <a:bodyPr/>
                    <a:lstStyle/>
                    <a:p>
                      <a:pPr algn="dist" fontAlgn="ctr"/>
                      <a:r>
                        <a:rPr lang="ja-JP" altLang="en-US" sz="300" b="0" i="0" u="none" strike="noStrike">
                          <a:solidFill>
                            <a:srgbClr val="000000"/>
                          </a:solidFill>
                          <a:latin typeface="ＭＳ Ｐ明朝"/>
                        </a:rPr>
                        <a:t>（タイトル）</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5">
                  <a:txBody>
                    <a:bodyPr/>
                    <a:lstStyle/>
                    <a:p>
                      <a:pPr algn="l" fontAlgn="ctr"/>
                      <a:r>
                        <a:rPr lang="ja-JP" altLang="en-US" sz="300" b="1" i="0" u="none" strike="noStrike">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14">
                  <a:txBody>
                    <a:bodyPr/>
                    <a:lstStyle/>
                    <a:p>
                      <a:pPr algn="dist" fontAlgn="ctr"/>
                      <a:r>
                        <a:rPr lang="ja-JP" altLang="en-US" sz="300" b="0" i="0" u="none" strike="noStrike">
                          <a:solidFill>
                            <a:srgbClr val="000000"/>
                          </a:solidFill>
                          <a:latin typeface="ＭＳ Ｐ明朝"/>
                        </a:rPr>
                        <a:t>（具体的な内容・説明等）</a:t>
                      </a:r>
                    </a:p>
                  </a:txBody>
                  <a:tcPr marL="3307" marR="3307" marT="330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5">
                  <a:txBody>
                    <a:bodyPr/>
                    <a:lstStyle/>
                    <a:p>
                      <a:pPr algn="l" fontAlgn="ctr"/>
                      <a:r>
                        <a:rPr lang="ja-JP" altLang="en-US" sz="300" b="0" i="0" u="none" strike="noStrike">
                          <a:solidFill>
                            <a:srgbClr val="000000"/>
                          </a:solidFill>
                          <a:latin typeface="ＭＳ Ｐ明朝"/>
                        </a:rPr>
                        <a:t>　</a:t>
                      </a:r>
                    </a:p>
                  </a:txBody>
                  <a:tcPr marL="3307" marR="3307" marT="330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7" gridSpan="69">
                  <a:txBody>
                    <a:bodyPr/>
                    <a:lstStyle/>
                    <a:p>
                      <a:pPr algn="l" fontAlgn="ctr"/>
                      <a:r>
                        <a:rPr lang="ja-JP" altLang="en-US" sz="300" b="0" i="0" u="none" strike="noStrike">
                          <a:solidFill>
                            <a:srgbClr val="000000"/>
                          </a:solidFill>
                          <a:latin typeface="ＭＳ Ｐ明朝"/>
                        </a:rPr>
                        <a:t>　</a:t>
                      </a:r>
                    </a:p>
                  </a:txBody>
                  <a:tcPr marL="3307" marR="3307" marT="33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rowSpan="7" h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w="6350" cap="flat" cmpd="sng" algn="ctr">
                      <a:solidFill>
                        <a:srgbClr val="000000"/>
                      </a:solidFill>
                      <a:prstDash val="solid"/>
                      <a:round/>
                      <a:headEnd type="none" w="med" len="med"/>
                      <a:tailEnd type="none" w="med" len="med"/>
                    </a:lnR>
                    <a:lnT>
                      <a:noFill/>
                    </a:lnT>
                    <a:lnB>
                      <a:noFill/>
                    </a:lnB>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9"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400" b="0" i="0" u="none" strike="noStrike">
                        <a:solidFill>
                          <a:srgbClr val="000000"/>
                        </a:solidFill>
                        <a:latin typeface="ＭＳ Ｐゴシック"/>
                      </a:endParaRPr>
                    </a:p>
                  </a:txBody>
                  <a:tcPr marL="3307" marR="3307" marT="3307" marB="0" anchor="ctr">
                    <a:lnL w="6350" cap="flat" cmpd="sng" algn="ctr">
                      <a:solidFill>
                        <a:srgbClr val="000000"/>
                      </a:solidFill>
                      <a:prstDash val="solid"/>
                      <a:round/>
                      <a:headEnd type="none" w="med" len="med"/>
                      <a:tailEnd type="none" w="med" len="med"/>
                    </a:lnL>
                    <a:lnR>
                      <a:noFill/>
                    </a:lnR>
                    <a:lnT>
                      <a:noFill/>
                    </a:lnT>
                    <a:lnB>
                      <a:noFill/>
                    </a:lnB>
                  </a:tcPr>
                </a:tc>
              </a:tr>
              <a:tr h="96534">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a:noFill/>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latin typeface="ＭＳ Ｐ明朝"/>
                      </a:endParaRPr>
                    </a:p>
                  </a:txBody>
                  <a:tcPr marL="3307" marR="3307" marT="33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dirty="0">
                        <a:solidFill>
                          <a:srgbClr val="000000"/>
                        </a:solidFill>
                        <a:latin typeface="ＭＳ Ｐゴシック"/>
                      </a:endParaRPr>
                    </a:p>
                  </a:txBody>
                  <a:tcPr marL="3307" marR="3307" marT="3307" marB="0" anchor="ctr">
                    <a:lnL>
                      <a:noFill/>
                    </a:lnL>
                    <a:lnR>
                      <a:noFill/>
                    </a:lnR>
                    <a:lnT>
                      <a:noFill/>
                    </a:lnT>
                    <a:lnB>
                      <a:noFill/>
                    </a:lnB>
                  </a:tcPr>
                </a:tc>
              </a:tr>
            </a:tbl>
          </a:graphicData>
        </a:graphic>
      </p:graphicFrame>
      <p:graphicFrame>
        <p:nvGraphicFramePr>
          <p:cNvPr id="5" name="表 4"/>
          <p:cNvGraphicFramePr>
            <a:graphicFrameLocks noGrp="1"/>
          </p:cNvGraphicFramePr>
          <p:nvPr/>
        </p:nvGraphicFramePr>
        <p:xfrm>
          <a:off x="4499992" y="980729"/>
          <a:ext cx="4464496" cy="4176462"/>
        </p:xfrm>
        <a:graphic>
          <a:graphicData uri="http://schemas.openxmlformats.org/drawingml/2006/table">
            <a:tbl>
              <a:tblPr/>
              <a:tblGrid>
                <a:gridCol w="61722"/>
                <a:gridCol w="4402774"/>
              </a:tblGrid>
              <a:tr h="737211">
                <a:tc gridSpan="2">
                  <a:txBody>
                    <a:bodyPr/>
                    <a:lstStyle/>
                    <a:p>
                      <a:pPr algn="l" fontAlgn="ctr"/>
                      <a:r>
                        <a:rPr lang="en-US" altLang="ja-JP" sz="1100" b="0" i="0" u="none" strike="noStrike" dirty="0">
                          <a:solidFill>
                            <a:srgbClr val="000000"/>
                          </a:solidFill>
                          <a:latin typeface="ＭＳ Ｐ明朝"/>
                        </a:rPr>
                        <a:t>※</a:t>
                      </a:r>
                      <a:r>
                        <a:rPr lang="ja-JP" altLang="en-US" sz="1100" b="0" i="0" u="none" strike="noStrike" dirty="0">
                          <a:solidFill>
                            <a:srgbClr val="000000"/>
                          </a:solidFill>
                          <a:latin typeface="ＭＳ Ｐ明朝"/>
                        </a:rPr>
                        <a:t>施工上の課題に対応した具体的な施工計画（対策）について、別表</a:t>
                      </a:r>
                      <a:r>
                        <a:rPr lang="en-US" altLang="ja-JP" sz="1100" b="0" i="0" u="none" strike="noStrike" dirty="0">
                          <a:solidFill>
                            <a:srgbClr val="000000"/>
                          </a:solidFill>
                          <a:latin typeface="ＭＳ Ｐ明朝"/>
                        </a:rPr>
                        <a:t>1</a:t>
                      </a:r>
                      <a:r>
                        <a:rPr lang="ja-JP" altLang="en-US" sz="1100" b="0" i="0" u="none" strike="noStrike" dirty="0">
                          <a:solidFill>
                            <a:srgbClr val="000000"/>
                          </a:solidFill>
                          <a:latin typeface="ＭＳ Ｐ明朝"/>
                        </a:rPr>
                        <a:t>の</a:t>
                      </a:r>
                      <a:r>
                        <a:rPr lang="en-US" altLang="ja-JP" sz="1100" b="0" i="0" u="none" strike="noStrike" dirty="0">
                          <a:solidFill>
                            <a:srgbClr val="000000"/>
                          </a:solidFill>
                          <a:latin typeface="ＭＳ Ｐ明朝"/>
                        </a:rPr>
                        <a:t>2</a:t>
                      </a:r>
                      <a:r>
                        <a:rPr lang="ja-JP" altLang="en-US" sz="1100" b="0" i="0" u="none" strike="noStrike" dirty="0">
                          <a:solidFill>
                            <a:srgbClr val="000000"/>
                          </a:solidFill>
                          <a:latin typeface="ＭＳ Ｐ明朝"/>
                        </a:rPr>
                        <a:t>に留意のうえ、記載（提案）すること。評価については、本様式（技術資料様式２）に記載された内容によるものとする。</a:t>
                      </a:r>
                    </a:p>
                  </a:txBody>
                  <a:tcPr marL="7023" marR="7023" marT="7023" marB="0" anchor="ctr">
                    <a:lnL>
                      <a:noFill/>
                    </a:lnL>
                    <a:lnR>
                      <a:noFill/>
                    </a:lnR>
                    <a:lnT>
                      <a:noFill/>
                    </a:lnT>
                    <a:lnB>
                      <a:noFill/>
                    </a:lnB>
                  </a:tcPr>
                </a:tc>
                <a:tc hMerge="1">
                  <a:txBody>
                    <a:bodyPr/>
                    <a:lstStyle/>
                    <a:p>
                      <a:endParaRPr kumimoji="1" lang="ja-JP" altLang="en-US"/>
                    </a:p>
                  </a:txBody>
                  <a:tcPr/>
                </a:tc>
              </a:tr>
              <a:tr h="494858">
                <a:tc>
                  <a:txBody>
                    <a:bodyPr/>
                    <a:lstStyle/>
                    <a:p>
                      <a:pPr algn="l" fontAlgn="ctr"/>
                      <a:endParaRPr lang="ja-JP" altLang="en-US" sz="700" b="0" i="0" u="none" strike="noStrike">
                        <a:solidFill>
                          <a:srgbClr val="000000"/>
                        </a:solidFill>
                        <a:latin typeface="ＭＳ Ｐ明朝"/>
                      </a:endParaRPr>
                    </a:p>
                  </a:txBody>
                  <a:tcPr marL="7023" marR="7023" marT="7023" marB="0" anchor="ctr">
                    <a:lnL>
                      <a:noFill/>
                    </a:lnL>
                    <a:lnR>
                      <a:noFill/>
                    </a:lnR>
                    <a:lnT>
                      <a:noFill/>
                    </a:lnT>
                    <a:lnB>
                      <a:noFill/>
                    </a:lnB>
                  </a:tcPr>
                </a:tc>
                <a:tc>
                  <a:txBody>
                    <a:bodyPr/>
                    <a:lstStyle/>
                    <a:p>
                      <a:pPr algn="l" fontAlgn="ctr"/>
                      <a:r>
                        <a:rPr lang="ja-JP" altLang="en-US" sz="1100" b="0" i="0" u="none" strike="noStrike" dirty="0">
                          <a:solidFill>
                            <a:srgbClr val="000000"/>
                          </a:solidFill>
                          <a:latin typeface="ＭＳ Ｐ明朝"/>
                        </a:rPr>
                        <a:t>なお、工事名・会社名・課題番号・課題名を記入の上、提案の記載については次の取扱いに注意すること。</a:t>
                      </a:r>
                    </a:p>
                  </a:txBody>
                  <a:tcPr marL="7023" marR="7023" marT="7023" marB="0" anchor="ctr">
                    <a:lnL>
                      <a:noFill/>
                    </a:lnL>
                    <a:lnR>
                      <a:noFill/>
                    </a:lnR>
                    <a:lnT>
                      <a:noFill/>
                    </a:lnT>
                    <a:lnB>
                      <a:noFill/>
                    </a:lnB>
                  </a:tcPr>
                </a:tc>
              </a:tr>
              <a:tr h="494858">
                <a:tc>
                  <a:txBody>
                    <a:bodyPr/>
                    <a:lstStyle/>
                    <a:p>
                      <a:pPr algn="l" fontAlgn="ctr"/>
                      <a:endParaRPr lang="ja-JP" altLang="en-US" sz="700" b="0" i="0" u="none" strike="noStrike">
                        <a:solidFill>
                          <a:srgbClr val="000000"/>
                        </a:solidFill>
                        <a:latin typeface="ＭＳ Ｐ明朝"/>
                      </a:endParaRPr>
                    </a:p>
                  </a:txBody>
                  <a:tcPr marL="7023" marR="7023" marT="7023" marB="0" anchor="ctr">
                    <a:lnL>
                      <a:noFill/>
                    </a:lnL>
                    <a:lnR>
                      <a:noFill/>
                    </a:lnR>
                    <a:lnT>
                      <a:noFill/>
                    </a:lnT>
                    <a:lnB>
                      <a:noFill/>
                    </a:lnB>
                  </a:tcPr>
                </a:tc>
                <a:tc>
                  <a:txBody>
                    <a:bodyPr/>
                    <a:lstStyle/>
                    <a:p>
                      <a:pPr algn="l" fontAlgn="ctr"/>
                      <a:r>
                        <a:rPr lang="en-US" altLang="ja-JP" sz="1100" b="0" i="0" u="none" strike="noStrike">
                          <a:solidFill>
                            <a:srgbClr val="000000"/>
                          </a:solidFill>
                          <a:latin typeface="ＭＳ Ｐ明朝"/>
                        </a:rPr>
                        <a:t>(</a:t>
                      </a:r>
                      <a:r>
                        <a:rPr lang="ja-JP" altLang="en-US" sz="1100" b="0" i="0" u="none" strike="noStrike">
                          <a:solidFill>
                            <a:srgbClr val="000000"/>
                          </a:solidFill>
                          <a:latin typeface="ＭＳ Ｐ明朝"/>
                        </a:rPr>
                        <a:t>１</a:t>
                      </a:r>
                      <a:r>
                        <a:rPr lang="en-US" altLang="ja-JP" sz="1100" b="0" i="0" u="none" strike="noStrike">
                          <a:solidFill>
                            <a:srgbClr val="000000"/>
                          </a:solidFill>
                          <a:latin typeface="ＭＳ Ｐ明朝"/>
                        </a:rPr>
                        <a:t>)</a:t>
                      </a:r>
                      <a:r>
                        <a:rPr lang="ja-JP" altLang="en-US" sz="1100" b="0" i="0" u="none" strike="noStrike">
                          <a:solidFill>
                            <a:srgbClr val="000000"/>
                          </a:solidFill>
                          <a:latin typeface="ＭＳ Ｐ明朝"/>
                        </a:rPr>
                        <a:t>施工上の課題</a:t>
                      </a:r>
                      <a:r>
                        <a:rPr lang="en-US" altLang="ja-JP" sz="1100" b="0" i="0" u="none" strike="noStrike">
                          <a:solidFill>
                            <a:srgbClr val="000000"/>
                          </a:solidFill>
                          <a:latin typeface="ＭＳ Ｐ明朝"/>
                        </a:rPr>
                        <a:t>1</a:t>
                      </a:r>
                      <a:r>
                        <a:rPr lang="ja-JP" altLang="en-US" sz="1100" b="0" i="0" u="none" strike="noStrike">
                          <a:solidFill>
                            <a:srgbClr val="000000"/>
                          </a:solidFill>
                          <a:latin typeface="ＭＳ Ｐ明朝"/>
                        </a:rPr>
                        <a:t>つに対して、本様式（Ａ４用紙）１枚の範囲内（５項目まで）で提案すること。</a:t>
                      </a:r>
                    </a:p>
                  </a:txBody>
                  <a:tcPr marL="7023" marR="7023" marT="7023" marB="0" anchor="ctr">
                    <a:lnL>
                      <a:noFill/>
                    </a:lnL>
                    <a:lnR>
                      <a:noFill/>
                    </a:lnR>
                    <a:lnT>
                      <a:noFill/>
                    </a:lnT>
                    <a:lnB>
                      <a:noFill/>
                    </a:lnB>
                  </a:tcPr>
                </a:tc>
              </a:tr>
              <a:tr h="616673">
                <a:tc>
                  <a:txBody>
                    <a:bodyPr/>
                    <a:lstStyle/>
                    <a:p>
                      <a:pPr algn="l" fontAlgn="ctr"/>
                      <a:endParaRPr lang="ja-JP" altLang="en-US" sz="700" b="0" i="0" u="none" strike="noStrike">
                        <a:solidFill>
                          <a:srgbClr val="000000"/>
                        </a:solidFill>
                        <a:latin typeface="ＭＳ Ｐ明朝"/>
                      </a:endParaRPr>
                    </a:p>
                  </a:txBody>
                  <a:tcPr marL="7023" marR="7023" marT="7023" marB="0" anchor="ctr">
                    <a:lnL>
                      <a:noFill/>
                    </a:lnL>
                    <a:lnR>
                      <a:noFill/>
                    </a:lnR>
                    <a:lnT>
                      <a:noFill/>
                    </a:lnT>
                    <a:lnB>
                      <a:noFill/>
                    </a:lnB>
                  </a:tcPr>
                </a:tc>
                <a:tc>
                  <a:txBody>
                    <a:bodyPr/>
                    <a:lstStyle/>
                    <a:p>
                      <a:pPr algn="l" fontAlgn="ctr"/>
                      <a:r>
                        <a:rPr lang="en-US" altLang="ja-JP" sz="1100" b="0" i="0" u="none" strike="noStrike" dirty="0">
                          <a:solidFill>
                            <a:srgbClr val="000000"/>
                          </a:solidFill>
                          <a:latin typeface="ＭＳ Ｐ明朝"/>
                        </a:rPr>
                        <a:t>(</a:t>
                      </a:r>
                      <a:r>
                        <a:rPr lang="ja-JP" altLang="en-US" sz="1100" b="0" i="0" u="none" strike="noStrike" dirty="0">
                          <a:solidFill>
                            <a:srgbClr val="000000"/>
                          </a:solidFill>
                          <a:latin typeface="ＭＳ Ｐ明朝"/>
                        </a:rPr>
                        <a:t>２</a:t>
                      </a:r>
                      <a:r>
                        <a:rPr lang="en-US" altLang="ja-JP" sz="1100" b="0" i="0" u="none" strike="noStrike" dirty="0">
                          <a:solidFill>
                            <a:srgbClr val="000000"/>
                          </a:solidFill>
                          <a:latin typeface="ＭＳ Ｐ明朝"/>
                        </a:rPr>
                        <a:t>)</a:t>
                      </a:r>
                      <a:r>
                        <a:rPr lang="ja-JP" altLang="en-US" sz="1100" b="0" i="0" u="none" strike="noStrike" dirty="0">
                          <a:solidFill>
                            <a:srgbClr val="000000"/>
                          </a:solidFill>
                          <a:latin typeface="ＭＳ Ｐ明朝"/>
                        </a:rPr>
                        <a:t>提案項目それぞれに</a:t>
                      </a:r>
                      <a:r>
                        <a:rPr lang="ja-JP" altLang="en-US" sz="1100" b="0" i="0" u="none" strike="noStrike" dirty="0">
                          <a:solidFill>
                            <a:srgbClr val="FF0000"/>
                          </a:solidFill>
                          <a:latin typeface="ＭＳ Ｐ明朝"/>
                        </a:rPr>
                        <a:t>簡易なタイトル</a:t>
                      </a:r>
                      <a:r>
                        <a:rPr lang="ja-JP" altLang="en-US" sz="1100" b="0" i="0" u="none" strike="noStrike" dirty="0">
                          <a:solidFill>
                            <a:srgbClr val="000000"/>
                          </a:solidFill>
                          <a:latin typeface="ＭＳ Ｐ明朝"/>
                        </a:rPr>
                        <a:t>を記載のうえ、</a:t>
                      </a:r>
                      <a:r>
                        <a:rPr lang="ja-JP" altLang="en-US" sz="1100" b="0" i="0" u="none" strike="noStrike" dirty="0">
                          <a:solidFill>
                            <a:srgbClr val="FF0000"/>
                          </a:solidFill>
                          <a:latin typeface="ＭＳ Ｐ明朝"/>
                        </a:rPr>
                        <a:t>具体的な内容・説明等を簡潔</a:t>
                      </a:r>
                      <a:r>
                        <a:rPr lang="ja-JP" altLang="en-US" sz="1100" b="0" i="0" u="none" strike="noStrike" dirty="0">
                          <a:solidFill>
                            <a:srgbClr val="000000"/>
                          </a:solidFill>
                          <a:latin typeface="ＭＳ Ｐ明朝"/>
                        </a:rPr>
                        <a:t>に記載すること。</a:t>
                      </a:r>
                    </a:p>
                  </a:txBody>
                  <a:tcPr marL="7023" marR="7023" marT="7023" marB="0" anchor="ctr">
                    <a:lnL>
                      <a:noFill/>
                    </a:lnL>
                    <a:lnR>
                      <a:noFill/>
                    </a:lnR>
                    <a:lnT>
                      <a:noFill/>
                    </a:lnT>
                    <a:lnB>
                      <a:noFill/>
                    </a:lnB>
                  </a:tcPr>
                </a:tc>
              </a:tr>
              <a:tr h="737211">
                <a:tc>
                  <a:txBody>
                    <a:bodyPr/>
                    <a:lstStyle/>
                    <a:p>
                      <a:pPr algn="l" fontAlgn="ctr"/>
                      <a:endParaRPr lang="ja-JP" altLang="en-US" sz="700" b="0" i="0" u="none" strike="noStrike">
                        <a:solidFill>
                          <a:srgbClr val="000000"/>
                        </a:solidFill>
                        <a:latin typeface="ＭＳ Ｐ明朝"/>
                      </a:endParaRPr>
                    </a:p>
                  </a:txBody>
                  <a:tcPr marL="7023" marR="7023" marT="7023" marB="0" anchor="ctr">
                    <a:lnL>
                      <a:noFill/>
                    </a:lnL>
                    <a:lnR>
                      <a:noFill/>
                    </a:lnR>
                    <a:lnT>
                      <a:noFill/>
                    </a:lnT>
                    <a:lnB>
                      <a:noFill/>
                    </a:lnB>
                  </a:tcPr>
                </a:tc>
                <a:tc>
                  <a:txBody>
                    <a:bodyPr/>
                    <a:lstStyle/>
                    <a:p>
                      <a:pPr algn="l" fontAlgn="ctr"/>
                      <a:r>
                        <a:rPr lang="en-US" altLang="ja-JP" sz="1100" b="0" i="0" u="none" strike="noStrike">
                          <a:solidFill>
                            <a:srgbClr val="000000"/>
                          </a:solidFill>
                          <a:latin typeface="ＭＳ Ｐ明朝"/>
                        </a:rPr>
                        <a:t>(</a:t>
                      </a:r>
                      <a:r>
                        <a:rPr lang="ja-JP" altLang="en-US" sz="1100" b="0" i="0" u="none" strike="noStrike">
                          <a:solidFill>
                            <a:srgbClr val="000000"/>
                          </a:solidFill>
                          <a:latin typeface="ＭＳ Ｐ明朝"/>
                        </a:rPr>
                        <a:t>３</a:t>
                      </a:r>
                      <a:r>
                        <a:rPr lang="en-US" altLang="ja-JP" sz="1100" b="0" i="0" u="none" strike="noStrike">
                          <a:solidFill>
                            <a:srgbClr val="000000"/>
                          </a:solidFill>
                          <a:latin typeface="ＭＳ Ｐ明朝"/>
                        </a:rPr>
                        <a:t>)</a:t>
                      </a:r>
                      <a:r>
                        <a:rPr lang="ja-JP" altLang="en-US" sz="1100" b="0" i="0" u="none" strike="noStrike">
                          <a:solidFill>
                            <a:srgbClr val="000000"/>
                          </a:solidFill>
                          <a:latin typeface="ＭＳ Ｐ明朝"/>
                        </a:rPr>
                        <a:t>本様式に加え、補足説明資料を</a:t>
                      </a:r>
                      <a:r>
                        <a:rPr lang="en-US" altLang="ja-JP" sz="1100" b="0" i="0" u="none" strike="noStrike">
                          <a:solidFill>
                            <a:srgbClr val="000000"/>
                          </a:solidFill>
                          <a:latin typeface="ＭＳ Ｐ明朝"/>
                        </a:rPr>
                        <a:t>A</a:t>
                      </a:r>
                      <a:r>
                        <a:rPr lang="ja-JP" altLang="en-US" sz="1100" b="0" i="0" u="none" strike="noStrike">
                          <a:solidFill>
                            <a:srgbClr val="000000"/>
                          </a:solidFill>
                          <a:latin typeface="ＭＳ Ｐ明朝"/>
                        </a:rPr>
                        <a:t>４用紙にて５枚まで添付することができる。なお、６枚以上添付されていた場合、６枚目以降は補足説明資料として取り扱わない。</a:t>
                      </a:r>
                    </a:p>
                  </a:txBody>
                  <a:tcPr marL="7023" marR="7023" marT="7023" marB="0" anchor="ctr">
                    <a:lnL>
                      <a:noFill/>
                    </a:lnL>
                    <a:lnR>
                      <a:noFill/>
                    </a:lnR>
                    <a:lnT>
                      <a:noFill/>
                    </a:lnT>
                    <a:lnB>
                      <a:noFill/>
                    </a:lnB>
                  </a:tcPr>
                </a:tc>
              </a:tr>
              <a:tr h="600793">
                <a:tc>
                  <a:txBody>
                    <a:bodyPr/>
                    <a:lstStyle/>
                    <a:p>
                      <a:pPr algn="l" fontAlgn="ctr"/>
                      <a:endParaRPr lang="ja-JP" altLang="en-US" sz="700" b="0" i="0" u="none" strike="noStrike">
                        <a:solidFill>
                          <a:srgbClr val="000000"/>
                        </a:solidFill>
                        <a:latin typeface="ＭＳ Ｐ明朝"/>
                      </a:endParaRPr>
                    </a:p>
                  </a:txBody>
                  <a:tcPr marL="7023" marR="7023" marT="7023" marB="0" anchor="ctr">
                    <a:lnL>
                      <a:noFill/>
                    </a:lnL>
                    <a:lnR>
                      <a:noFill/>
                    </a:lnR>
                    <a:lnT>
                      <a:noFill/>
                    </a:lnT>
                    <a:lnB>
                      <a:noFill/>
                    </a:lnB>
                  </a:tcPr>
                </a:tc>
                <a:tc>
                  <a:txBody>
                    <a:bodyPr/>
                    <a:lstStyle/>
                    <a:p>
                      <a:pPr algn="l" fontAlgn="ctr"/>
                      <a:r>
                        <a:rPr lang="en-US" altLang="ja-JP" sz="1100" b="0" i="0" u="none" strike="noStrike" dirty="0">
                          <a:solidFill>
                            <a:srgbClr val="000000"/>
                          </a:solidFill>
                          <a:latin typeface="ＭＳ Ｐ明朝"/>
                        </a:rPr>
                        <a:t>(</a:t>
                      </a:r>
                      <a:r>
                        <a:rPr lang="ja-JP" altLang="en-US" sz="1100" b="0" i="0" u="none" strike="noStrike" dirty="0">
                          <a:solidFill>
                            <a:srgbClr val="000000"/>
                          </a:solidFill>
                          <a:latin typeface="ＭＳ Ｐ明朝"/>
                        </a:rPr>
                        <a:t>４）</a:t>
                      </a:r>
                      <a:r>
                        <a:rPr lang="en-US" altLang="ja-JP" sz="1100" b="0" i="0" u="none" strike="noStrike" dirty="0" smtClean="0">
                          <a:solidFill>
                            <a:srgbClr val="FF0000"/>
                          </a:solidFill>
                          <a:latin typeface="ＭＳ Ｐ明朝"/>
                        </a:rPr>
                        <a:t>1</a:t>
                      </a:r>
                      <a:r>
                        <a:rPr lang="ja-JP" altLang="en-US" sz="1100" b="0" i="0" u="none" strike="noStrike" dirty="0" err="1" smtClean="0">
                          <a:solidFill>
                            <a:srgbClr val="FF0000"/>
                          </a:solidFill>
                          <a:latin typeface="ＭＳ Ｐ明朝"/>
                        </a:rPr>
                        <a:t>つの</a:t>
                      </a:r>
                      <a:r>
                        <a:rPr lang="ja-JP" altLang="en-US" sz="1100" b="0" i="0" u="none" strike="noStrike" dirty="0" smtClean="0">
                          <a:solidFill>
                            <a:srgbClr val="FF0000"/>
                          </a:solidFill>
                          <a:latin typeface="ＭＳ Ｐ明朝"/>
                        </a:rPr>
                        <a:t>提案</a:t>
                      </a:r>
                      <a:r>
                        <a:rPr lang="ja-JP" altLang="en-US" sz="1100" b="0" i="0" u="none" strike="noStrike" dirty="0">
                          <a:solidFill>
                            <a:srgbClr val="FF0000"/>
                          </a:solidFill>
                          <a:latin typeface="ＭＳ Ｐ明朝"/>
                        </a:rPr>
                        <a:t>項目欄にまとめて複数の提案を記載しない</a:t>
                      </a:r>
                      <a:r>
                        <a:rPr lang="ja-JP" altLang="en-US" sz="1100" b="0" i="0" u="none" strike="noStrike" dirty="0">
                          <a:solidFill>
                            <a:srgbClr val="000000"/>
                          </a:solidFill>
                          <a:latin typeface="ＭＳ Ｐ明朝"/>
                        </a:rPr>
                        <a:t>こと。（記載していた場合は、最初に記載した提案のみを評価対象とする。</a:t>
                      </a:r>
                      <a:r>
                        <a:rPr lang="en-US" altLang="ja-JP" sz="1100" b="0" i="0" u="none" strike="noStrike" dirty="0">
                          <a:solidFill>
                            <a:srgbClr val="000000"/>
                          </a:solidFill>
                          <a:latin typeface="ＭＳ Ｐ明朝"/>
                        </a:rPr>
                        <a:t>)</a:t>
                      </a:r>
                    </a:p>
                  </a:txBody>
                  <a:tcPr marL="7023" marR="7023" marT="7023" marB="0" anchor="ctr">
                    <a:lnL>
                      <a:noFill/>
                    </a:lnL>
                    <a:lnR>
                      <a:noFill/>
                    </a:lnR>
                    <a:lnT>
                      <a:noFill/>
                    </a:lnT>
                    <a:lnB>
                      <a:noFill/>
                    </a:lnB>
                  </a:tcPr>
                </a:tc>
              </a:tr>
              <a:tr h="494858">
                <a:tc>
                  <a:txBody>
                    <a:bodyPr/>
                    <a:lstStyle/>
                    <a:p>
                      <a:pPr algn="l" fontAlgn="ctr"/>
                      <a:endParaRPr lang="ja-JP" altLang="en-US" sz="700" b="0" i="0" u="none" strike="noStrike">
                        <a:solidFill>
                          <a:srgbClr val="000000"/>
                        </a:solidFill>
                        <a:latin typeface="ＭＳ Ｐ明朝"/>
                      </a:endParaRPr>
                    </a:p>
                  </a:txBody>
                  <a:tcPr marL="7023" marR="7023" marT="7023" marB="0" anchor="ctr">
                    <a:lnL>
                      <a:noFill/>
                    </a:lnL>
                    <a:lnR>
                      <a:noFill/>
                    </a:lnR>
                    <a:lnT>
                      <a:noFill/>
                    </a:lnT>
                    <a:lnB>
                      <a:noFill/>
                    </a:lnB>
                  </a:tcPr>
                </a:tc>
                <a:tc>
                  <a:txBody>
                    <a:bodyPr/>
                    <a:lstStyle/>
                    <a:p>
                      <a:pPr algn="l" fontAlgn="ctr"/>
                      <a:r>
                        <a:rPr lang="en-US" altLang="ja-JP" sz="1100" b="0" i="0" u="none" strike="noStrike" dirty="0">
                          <a:solidFill>
                            <a:srgbClr val="000000"/>
                          </a:solidFill>
                          <a:latin typeface="ＭＳ Ｐ明朝"/>
                        </a:rPr>
                        <a:t>(</a:t>
                      </a:r>
                      <a:r>
                        <a:rPr lang="ja-JP" altLang="en-US" sz="1100" b="0" i="0" u="none" strike="noStrike" dirty="0">
                          <a:solidFill>
                            <a:srgbClr val="000000"/>
                          </a:solidFill>
                          <a:latin typeface="ＭＳ Ｐ明朝"/>
                        </a:rPr>
                        <a:t>５）「具体的な内容・説明等」欄に記入する</a:t>
                      </a:r>
                      <a:r>
                        <a:rPr lang="ja-JP" altLang="en-US" sz="1100" b="0" i="0" u="none" strike="noStrike" dirty="0">
                          <a:solidFill>
                            <a:srgbClr val="FF0000"/>
                          </a:solidFill>
                          <a:latin typeface="ＭＳ Ｐ明朝"/>
                        </a:rPr>
                        <a:t>文字サイズは、１０ポイント程度とする。（４００字以内）</a:t>
                      </a:r>
                    </a:p>
                  </a:txBody>
                  <a:tcPr marL="7023" marR="7023" marT="7023" marB="0" anchor="ctr">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nvGraphicFramePr>
        <p:xfrm>
          <a:off x="539552" y="1268760"/>
          <a:ext cx="8136904" cy="2088457"/>
        </p:xfrm>
        <a:graphic>
          <a:graphicData uri="http://schemas.openxmlformats.org/drawingml/2006/table">
            <a:tbl>
              <a:tblPr/>
              <a:tblGrid>
                <a:gridCol w="504056"/>
                <a:gridCol w="1656184"/>
                <a:gridCol w="5976664"/>
              </a:tblGrid>
              <a:tr h="245611">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明朝"/>
                        </a:rPr>
                        <a:t>　</a:t>
                      </a:r>
                      <a:endParaRPr lang="ja-JP" altLang="en-US" sz="1400" b="0" i="0" u="none" strike="noStrike" dirty="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306">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491074">
                <a:tc vMerge="1">
                  <a:txBody>
                    <a:bodyPr/>
                    <a:lstStyle/>
                    <a:p>
                      <a:endParaRPr kumimoji="1" lang="ja-JP" altLang="en-US"/>
                    </a:p>
                  </a:txBody>
                  <a:tcPr/>
                </a:tc>
                <a:tc gridSpan="2">
                  <a:txBody>
                    <a:bodyPr/>
                    <a:lstStyle/>
                    <a:p>
                      <a:pPr algn="l" fontAlgn="t"/>
                      <a:r>
                        <a:rPr lang="ja-JP" altLang="en-US" sz="1200" b="0" i="0" u="none" strike="noStrike" dirty="0">
                          <a:solidFill>
                            <a:srgbClr val="000000"/>
                          </a:solidFill>
                          <a:latin typeface="ＭＳ Ｐ明朝"/>
                        </a:rPr>
                        <a:t>　</a:t>
                      </a:r>
                      <a:r>
                        <a:rPr lang="ja-JP" altLang="en-US" sz="1200" b="0" i="0" u="none" strike="noStrike" dirty="0" smtClean="0">
                          <a:solidFill>
                            <a:srgbClr val="FF0000"/>
                          </a:solidFill>
                          <a:latin typeface="ＭＳ Ｐ明朝"/>
                        </a:rPr>
                        <a:t>＜１＞着眼点　→</a:t>
                      </a:r>
                      <a:endParaRPr lang="en-US" altLang="ja-JP" sz="1200" b="0" i="0" u="none" strike="noStrike" dirty="0" smtClean="0">
                        <a:solidFill>
                          <a:srgbClr val="FF0000"/>
                        </a:solidFill>
                        <a:latin typeface="ＭＳ Ｐ明朝"/>
                      </a:endParaRPr>
                    </a:p>
                    <a:p>
                      <a:pPr algn="l" fontAlgn="t"/>
                      <a:r>
                        <a:rPr lang="ja-JP" altLang="en-US" sz="1200" b="0" i="0" u="none" strike="noStrike" dirty="0" smtClean="0">
                          <a:solidFill>
                            <a:srgbClr val="FF0000"/>
                          </a:solidFill>
                          <a:latin typeface="ＭＳ Ｐ明朝"/>
                        </a:rPr>
                        <a:t>　　　　□資料あり</a:t>
                      </a:r>
                      <a:endParaRPr lang="en-US" altLang="ja-JP" sz="1200" b="0" i="0" u="none" strike="noStrike" dirty="0" smtClean="0">
                        <a:solidFill>
                          <a:srgbClr val="FF0000"/>
                        </a:solidFill>
                        <a:latin typeface="ＭＳ Ｐ明朝"/>
                      </a:endParaRPr>
                    </a:p>
                    <a:p>
                      <a:pPr algn="l" fontAlgn="t"/>
                      <a:endParaRPr lang="en-US" altLang="ja-JP" sz="1200" b="0" i="0" u="none" strike="noStrike" dirty="0" smtClean="0">
                        <a:solidFill>
                          <a:srgbClr val="FF0000"/>
                        </a:solidFill>
                        <a:latin typeface="ＭＳ Ｐ明朝"/>
                      </a:endParaRPr>
                    </a:p>
                    <a:p>
                      <a:pPr algn="l" fontAlgn="t"/>
                      <a:r>
                        <a:rPr lang="ja-JP" altLang="en-US" sz="1200" b="0" i="0" u="none" strike="noStrike" dirty="0" smtClean="0">
                          <a:solidFill>
                            <a:srgbClr val="FF0000"/>
                          </a:solidFill>
                          <a:latin typeface="ＭＳ Ｐ明朝"/>
                        </a:rPr>
                        <a:t>　＜２＞内容説明→</a:t>
                      </a:r>
                      <a:endParaRPr lang="en-US" altLang="ja-JP" sz="1200" b="0" i="0" u="none" strike="noStrike" dirty="0" smtClean="0">
                        <a:solidFill>
                          <a:srgbClr val="FF0000"/>
                        </a:solidFill>
                        <a:latin typeface="ＭＳ Ｐ明朝"/>
                      </a:endParaRPr>
                    </a:p>
                    <a:p>
                      <a:pPr algn="l" fontAlgn="t"/>
                      <a:r>
                        <a:rPr lang="ja-JP" altLang="en-US" sz="1200" b="0" i="0" u="none" strike="noStrike" dirty="0" smtClean="0">
                          <a:solidFill>
                            <a:srgbClr val="FF0000"/>
                          </a:solidFill>
                          <a:latin typeface="ＭＳ Ｐ明朝"/>
                        </a:rPr>
                        <a:t>　　　　□資料あり</a:t>
                      </a:r>
                      <a:endParaRPr lang="en-US" altLang="ja-JP" sz="1200" b="0" i="0" u="none" strike="noStrike" dirty="0" smtClean="0">
                        <a:solidFill>
                          <a:srgbClr val="FF0000"/>
                        </a:solidFill>
                        <a:latin typeface="ＭＳ Ｐ明朝"/>
                      </a:endParaRPr>
                    </a:p>
                    <a:p>
                      <a:pPr algn="l" fontAlgn="t"/>
                      <a:endParaRPr lang="en-US" altLang="ja-JP" sz="1200" b="0" i="0" u="none" strike="noStrike" dirty="0" smtClean="0">
                        <a:solidFill>
                          <a:srgbClr val="FF0000"/>
                        </a:solidFill>
                        <a:latin typeface="ＭＳ Ｐ明朝"/>
                      </a:endParaRPr>
                    </a:p>
                    <a:p>
                      <a:pPr algn="l" fontAlgn="t"/>
                      <a:r>
                        <a:rPr lang="ja-JP" altLang="en-US" sz="1200" b="0" i="0" u="none" strike="noStrike" dirty="0" smtClean="0">
                          <a:solidFill>
                            <a:srgbClr val="FF0000"/>
                          </a:solidFill>
                          <a:latin typeface="ＭＳ Ｐ明朝"/>
                        </a:rPr>
                        <a:t>　＜３＞効果説明→</a:t>
                      </a:r>
                      <a:endParaRPr lang="en-US" altLang="ja-JP" sz="1200" b="0" i="0" u="none" strike="noStrike" dirty="0" smtClean="0">
                        <a:solidFill>
                          <a:srgbClr val="FF0000"/>
                        </a:solidFill>
                        <a:latin typeface="ＭＳ Ｐ明朝"/>
                      </a:endParaRPr>
                    </a:p>
                    <a:p>
                      <a:pPr algn="l" fontAlgn="t"/>
                      <a:r>
                        <a:rPr lang="ja-JP" altLang="en-US" sz="1200" b="0" i="0" u="none" strike="noStrike" dirty="0" smtClean="0">
                          <a:solidFill>
                            <a:srgbClr val="FF0000"/>
                          </a:solidFill>
                          <a:latin typeface="ＭＳ Ｐ明朝"/>
                        </a:rPr>
                        <a:t>　　　　□資料あり</a:t>
                      </a:r>
                      <a:endParaRPr lang="en-US" altLang="ja-JP" sz="1200" b="0" i="0" u="none" strike="noStrike" dirty="0" smtClean="0">
                        <a:solidFill>
                          <a:srgbClr val="FF0000"/>
                        </a:solidFill>
                        <a:latin typeface="ＭＳ Ｐ明朝"/>
                      </a:endParaRPr>
                    </a:p>
                    <a:p>
                      <a:pPr algn="l" fontAlgn="t"/>
                      <a:endParaRPr lang="ja-JP" altLang="en-US" sz="1200" b="0" i="0" u="none" strike="noStrike" dirty="0">
                        <a:solidFill>
                          <a:srgbClr val="000000"/>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7" name="正方形/長方形 6"/>
          <p:cNvSpPr/>
          <p:nvPr/>
        </p:nvSpPr>
        <p:spPr>
          <a:xfrm>
            <a:off x="0" y="620688"/>
            <a:ext cx="442798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(2)</a:t>
            </a:r>
            <a:r>
              <a:rPr kumimoji="1" lang="ja-JP" altLang="en-US" sz="2400" dirty="0" smtClean="0">
                <a:solidFill>
                  <a:schemeClr val="tx1"/>
                </a:solidFill>
                <a:latin typeface="ＭＳ ゴシック" pitchFamily="49" charset="-128"/>
                <a:ea typeface="ＭＳ ゴシック" pitchFamily="49" charset="-128"/>
              </a:rPr>
              <a:t>文字数等の制限の厳守</a:t>
            </a:r>
            <a:endParaRPr kumimoji="1" lang="ja-JP" altLang="en-US" sz="2400" dirty="0">
              <a:solidFill>
                <a:schemeClr val="tx1"/>
              </a:solidFill>
              <a:latin typeface="ＭＳ ゴシック" pitchFamily="49" charset="-128"/>
              <a:ea typeface="ＭＳ ゴシック" pitchFamily="49" charset="-128"/>
            </a:endParaRPr>
          </a:p>
        </p:txBody>
      </p:sp>
      <p:sp>
        <p:nvSpPr>
          <p:cNvPr id="8" name="正方形/長方形 7"/>
          <p:cNvSpPr/>
          <p:nvPr/>
        </p:nvSpPr>
        <p:spPr>
          <a:xfrm>
            <a:off x="539552" y="3284984"/>
            <a:ext cx="8172400"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文字数は最大で全角４００字となっており、</a:t>
            </a:r>
            <a:r>
              <a:rPr kumimoji="1" lang="ja-JP" altLang="en-US" dirty="0" smtClean="0">
                <a:solidFill>
                  <a:srgbClr val="FF0000"/>
                </a:solidFill>
              </a:rPr>
              <a:t>この時点で３８字使用している</a:t>
            </a:r>
            <a:r>
              <a:rPr kumimoji="1" lang="ja-JP" altLang="en-US" dirty="0" smtClean="0">
                <a:solidFill>
                  <a:schemeClr val="tx1"/>
                </a:solidFill>
              </a:rPr>
              <a:t>ため、具体的な説明は３６２字に制限されます。</a:t>
            </a:r>
            <a:endParaRPr kumimoji="1" lang="ja-JP" altLang="en-US" dirty="0">
              <a:solidFill>
                <a:schemeClr val="tx1"/>
              </a:solidFill>
            </a:endParaRPr>
          </a:p>
        </p:txBody>
      </p:sp>
      <p:graphicFrame>
        <p:nvGraphicFramePr>
          <p:cNvPr id="9" name="表 8"/>
          <p:cNvGraphicFramePr>
            <a:graphicFrameLocks noGrp="1"/>
          </p:cNvGraphicFramePr>
          <p:nvPr/>
        </p:nvGraphicFramePr>
        <p:xfrm>
          <a:off x="539552" y="4293096"/>
          <a:ext cx="8136904" cy="2016223"/>
        </p:xfrm>
        <a:graphic>
          <a:graphicData uri="http://schemas.openxmlformats.org/drawingml/2006/table">
            <a:tbl>
              <a:tblPr/>
              <a:tblGrid>
                <a:gridCol w="504056"/>
                <a:gridCol w="1656184"/>
                <a:gridCol w="5976664"/>
              </a:tblGrid>
              <a:tr h="22074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明朝"/>
                        </a:rPr>
                        <a:t>　</a:t>
                      </a:r>
                      <a:endParaRPr lang="ja-JP" altLang="en-US" sz="1400" b="0" i="0" u="none" strike="noStrike" dirty="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74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574735">
                <a:tc vMerge="1">
                  <a:txBody>
                    <a:bodyPr/>
                    <a:lstStyle/>
                    <a:p>
                      <a:endParaRPr kumimoji="1" lang="ja-JP" altLang="en-US"/>
                    </a:p>
                  </a:txBody>
                  <a:tcPr/>
                </a:tc>
                <a:tc gridSpan="2">
                  <a:txBody>
                    <a:bodyPr/>
                    <a:lstStyle/>
                    <a:p>
                      <a:pPr algn="l" fontAlgn="t"/>
                      <a:r>
                        <a:rPr lang="ja-JP" altLang="en-US" sz="1200" b="0" i="0" u="none" strike="noStrike" dirty="0">
                          <a:solidFill>
                            <a:srgbClr val="000000"/>
                          </a:solidFill>
                          <a:latin typeface="ＭＳ Ｐ明朝"/>
                        </a:rPr>
                        <a:t>　</a:t>
                      </a:r>
                      <a:r>
                        <a:rPr lang="ja-JP" altLang="en-US" sz="1200" b="0" i="0" u="none" strike="noStrike" dirty="0" smtClean="0">
                          <a:solidFill>
                            <a:srgbClr val="FF0000"/>
                          </a:solidFill>
                          <a:latin typeface="ＭＳ Ｐ明朝"/>
                        </a:rPr>
                        <a:t>問 題 点 ：</a:t>
                      </a:r>
                      <a:endParaRPr lang="en-US" altLang="ja-JP" sz="1200" b="0" i="0" u="none" strike="noStrike" dirty="0" smtClean="0">
                        <a:solidFill>
                          <a:srgbClr val="FF0000"/>
                        </a:solidFill>
                        <a:latin typeface="ＭＳ Ｐ明朝"/>
                      </a:endParaRPr>
                    </a:p>
                    <a:p>
                      <a:pPr algn="l" fontAlgn="t"/>
                      <a:endParaRPr lang="en-US" altLang="ja-JP" sz="1200" b="0" i="0" u="none" strike="noStrike" dirty="0" smtClean="0">
                        <a:solidFill>
                          <a:srgbClr val="FF0000"/>
                        </a:solidFill>
                        <a:latin typeface="ＭＳ Ｐ明朝"/>
                      </a:endParaRPr>
                    </a:p>
                    <a:p>
                      <a:pPr algn="l" fontAlgn="t"/>
                      <a:r>
                        <a:rPr lang="ja-JP" altLang="en-US" sz="1200" b="0" i="0" u="none" strike="noStrike" dirty="0" smtClean="0">
                          <a:solidFill>
                            <a:srgbClr val="FF0000"/>
                          </a:solidFill>
                          <a:latin typeface="ＭＳ Ｐ明朝"/>
                        </a:rPr>
                        <a:t>　提　　　案：</a:t>
                      </a:r>
                      <a:endParaRPr lang="en-US" altLang="ja-JP" sz="1200" b="0" i="0" u="none" strike="noStrike" dirty="0" smtClean="0">
                        <a:solidFill>
                          <a:srgbClr val="FF0000"/>
                        </a:solidFill>
                        <a:latin typeface="ＭＳ Ｐ明朝"/>
                      </a:endParaRPr>
                    </a:p>
                    <a:p>
                      <a:pPr algn="l" fontAlgn="t"/>
                      <a:endParaRPr lang="en-US" altLang="ja-JP" sz="1200" b="0" i="0" u="none" strike="noStrike" dirty="0" smtClean="0">
                        <a:solidFill>
                          <a:srgbClr val="FF0000"/>
                        </a:solidFill>
                        <a:latin typeface="ＭＳ Ｐ明朝"/>
                      </a:endParaRPr>
                    </a:p>
                    <a:p>
                      <a:pPr algn="l" fontAlgn="t"/>
                      <a:r>
                        <a:rPr lang="ja-JP" altLang="en-US" sz="1200" b="0" i="0" u="none" strike="noStrike" dirty="0" smtClean="0">
                          <a:solidFill>
                            <a:srgbClr val="FF0000"/>
                          </a:solidFill>
                          <a:latin typeface="ＭＳ Ｐ明朝"/>
                        </a:rPr>
                        <a:t>　効　　　果：</a:t>
                      </a:r>
                      <a:endParaRPr lang="en-US" altLang="ja-JP" sz="1200" b="0" i="0" u="none" strike="noStrike" dirty="0" smtClean="0">
                        <a:solidFill>
                          <a:srgbClr val="FF0000"/>
                        </a:solidFill>
                        <a:latin typeface="ＭＳ Ｐ明朝"/>
                      </a:endParaRPr>
                    </a:p>
                    <a:p>
                      <a:pPr algn="l" fontAlgn="t"/>
                      <a:endParaRPr lang="en-US" altLang="ja-JP" sz="1200" b="0" i="0" u="none" strike="noStrike" dirty="0" smtClean="0">
                        <a:solidFill>
                          <a:srgbClr val="FF0000"/>
                        </a:solidFill>
                        <a:latin typeface="ＭＳ Ｐ明朝"/>
                      </a:endParaRPr>
                    </a:p>
                    <a:p>
                      <a:pPr algn="l" fontAlgn="t"/>
                      <a:r>
                        <a:rPr lang="ja-JP" altLang="en-US" sz="1200" b="0" i="0" u="none" strike="noStrike" dirty="0" smtClean="0">
                          <a:solidFill>
                            <a:srgbClr val="FF0000"/>
                          </a:solidFill>
                          <a:latin typeface="ＭＳ Ｐ明朝"/>
                        </a:rPr>
                        <a:t>　履行確認：</a:t>
                      </a:r>
                      <a:endParaRPr lang="ja-JP" altLang="en-US" sz="1200" b="0" i="0" u="none" strike="noStrike" dirty="0">
                        <a:solidFill>
                          <a:srgbClr val="FF0000"/>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10" name="正方形/長方形 9"/>
          <p:cNvSpPr/>
          <p:nvPr/>
        </p:nvSpPr>
        <p:spPr>
          <a:xfrm>
            <a:off x="539552" y="6281936"/>
            <a:ext cx="817240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a:t>
            </a:r>
            <a:r>
              <a:rPr lang="ja-JP" altLang="en-US" dirty="0" smtClean="0">
                <a:solidFill>
                  <a:schemeClr val="tx1"/>
                </a:solidFill>
              </a:rPr>
              <a:t>１５字使用、残り３８５字まで可能。</a:t>
            </a:r>
            <a:endParaRPr kumimoji="1" lang="ja-JP" alt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正方形/長方形 3"/>
          <p:cNvSpPr/>
          <p:nvPr/>
        </p:nvSpPr>
        <p:spPr>
          <a:xfrm>
            <a:off x="0" y="620688"/>
            <a:ext cx="442798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bg1"/>
                </a:solidFill>
                <a:latin typeface="ＭＳ ゴシック" pitchFamily="49" charset="-128"/>
                <a:ea typeface="ＭＳ ゴシック" pitchFamily="49" charset="-128"/>
              </a:rPr>
              <a:t>(3)</a:t>
            </a:r>
            <a:r>
              <a:rPr kumimoji="1" lang="ja-JP" altLang="en-US" sz="2400" dirty="0" smtClean="0">
                <a:solidFill>
                  <a:schemeClr val="bg1"/>
                </a:solidFill>
                <a:latin typeface="ＭＳ ゴシック" pitchFamily="49" charset="-128"/>
                <a:ea typeface="ＭＳ ゴシック" pitchFamily="49" charset="-128"/>
              </a:rPr>
              <a:t>簡易なタイトルの設定</a:t>
            </a:r>
            <a:endParaRPr kumimoji="1" lang="ja-JP" altLang="en-US" sz="2400" dirty="0">
              <a:solidFill>
                <a:schemeClr val="bg1"/>
              </a:solidFill>
              <a:latin typeface="ＭＳ ゴシック" pitchFamily="49" charset="-128"/>
              <a:ea typeface="ＭＳ ゴシック" pitchFamily="49" charset="-128"/>
            </a:endParaRPr>
          </a:p>
        </p:txBody>
      </p:sp>
      <p:graphicFrame>
        <p:nvGraphicFramePr>
          <p:cNvPr id="5" name="表 4"/>
          <p:cNvGraphicFramePr>
            <a:graphicFrameLocks noGrp="1"/>
          </p:cNvGraphicFramePr>
          <p:nvPr/>
        </p:nvGraphicFramePr>
        <p:xfrm>
          <a:off x="539552" y="2564904"/>
          <a:ext cx="8136904" cy="1008112"/>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コンクリート被膜養生剤の塗布</a:t>
                      </a:r>
                      <a:endParaRPr lang="ja-JP" altLang="en-US" sz="1400" b="0" i="0" u="none" strike="noStrike" dirty="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00044">
                <a:tc vMerge="1">
                  <a:txBody>
                    <a:bodyPr/>
                    <a:lstStyle/>
                    <a:p>
                      <a:endParaRPr kumimoji="1" lang="ja-JP" altLang="en-US"/>
                    </a:p>
                  </a:txBody>
                  <a:tcPr/>
                </a:tc>
                <a:tc gridSpan="2">
                  <a:txBody>
                    <a:bodyPr/>
                    <a:lstStyle/>
                    <a:p>
                      <a:pPr algn="l" fontAlgn="t"/>
                      <a:r>
                        <a:rPr lang="ja-JP" altLang="en-US" sz="700" b="0" i="0" u="none" strike="noStrike" dirty="0">
                          <a:solidFill>
                            <a:srgbClr val="000000"/>
                          </a:solidFill>
                          <a:latin typeface="ＭＳ Ｐ明朝"/>
                        </a:rPr>
                        <a:t>　</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graphicFrame>
        <p:nvGraphicFramePr>
          <p:cNvPr id="6" name="表 5"/>
          <p:cNvGraphicFramePr>
            <a:graphicFrameLocks noGrp="1"/>
          </p:cNvGraphicFramePr>
          <p:nvPr/>
        </p:nvGraphicFramePr>
        <p:xfrm>
          <a:off x="539552" y="4293096"/>
          <a:ext cx="8136904" cy="1008112"/>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コンクリート被膜養生剤を塗布し</a:t>
                      </a:r>
                      <a:r>
                        <a:rPr lang="ja-JP" altLang="en-US" sz="1400" b="0" i="0" u="none" strike="noStrike" dirty="0" smtClean="0">
                          <a:solidFill>
                            <a:srgbClr val="0000FF"/>
                          </a:solidFill>
                          <a:latin typeface="ＭＳ Ｐ明朝"/>
                        </a:rPr>
                        <a:t>乾燥収縮ひび割れを抑止</a:t>
                      </a:r>
                      <a:endParaRPr lang="ja-JP" altLang="en-US" sz="700" b="0" i="0" u="none" strike="noStrike" dirty="0">
                        <a:solidFill>
                          <a:srgbClr val="0000FF"/>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00044">
                <a:tc vMerge="1">
                  <a:txBody>
                    <a:bodyPr/>
                    <a:lstStyle/>
                    <a:p>
                      <a:endParaRPr kumimoji="1" lang="ja-JP" altLang="en-US"/>
                    </a:p>
                  </a:txBody>
                  <a:tcPr/>
                </a:tc>
                <a:tc gridSpan="2">
                  <a:txBody>
                    <a:bodyPr/>
                    <a:lstStyle/>
                    <a:p>
                      <a:pPr algn="l" fontAlgn="t"/>
                      <a:r>
                        <a:rPr lang="ja-JP" altLang="en-US" sz="700" b="0" i="0" u="none" strike="noStrike" dirty="0">
                          <a:solidFill>
                            <a:srgbClr val="000000"/>
                          </a:solidFill>
                          <a:latin typeface="ＭＳ Ｐ明朝"/>
                        </a:rPr>
                        <a:t>　</a:t>
                      </a: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graphicFrame>
        <p:nvGraphicFramePr>
          <p:cNvPr id="7" name="表 6"/>
          <p:cNvGraphicFramePr>
            <a:graphicFrameLocks noGrp="1"/>
          </p:cNvGraphicFramePr>
          <p:nvPr/>
        </p:nvGraphicFramePr>
        <p:xfrm>
          <a:off x="539552" y="1628800"/>
          <a:ext cx="8136904" cy="504056"/>
        </p:xfrm>
        <a:graphic>
          <a:graphicData uri="http://schemas.openxmlformats.org/drawingml/2006/table">
            <a:tbl>
              <a:tblPr/>
              <a:tblGrid>
                <a:gridCol w="824940"/>
                <a:gridCol w="899934"/>
                <a:gridCol w="899934"/>
                <a:gridCol w="5512096"/>
              </a:tblGrid>
              <a:tr h="504056">
                <a:tc>
                  <a:txBody>
                    <a:bodyPr/>
                    <a:lstStyle/>
                    <a:p>
                      <a:pPr algn="ctr" fontAlgn="ctr"/>
                      <a:r>
                        <a:rPr lang="ja-JP" altLang="en-US" sz="1200" b="0" i="0" u="none" strike="noStrike" dirty="0">
                          <a:solidFill>
                            <a:srgbClr val="000000"/>
                          </a:solidFill>
                          <a:latin typeface="ＭＳ Ｐ明朝"/>
                        </a:rPr>
                        <a:t>課題番号</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１</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明朝"/>
                        </a:rPr>
                        <a:t>課題名</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「コンクリートの品質確保対策</a:t>
                      </a:r>
                      <a:r>
                        <a:rPr lang="ja-JP" altLang="en-US" sz="1400" b="0" i="0" u="none" strike="noStrike" dirty="0">
                          <a:solidFill>
                            <a:srgbClr val="000000"/>
                          </a:solidFill>
                          <a:latin typeface="ＭＳ Ｐ明朝"/>
                        </a:rPr>
                        <a:t>」</a:t>
                      </a: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539552" y="2636912"/>
          <a:ext cx="8136904" cy="1440160"/>
        </p:xfrm>
        <a:graphic>
          <a:graphicData uri="http://schemas.openxmlformats.org/drawingml/2006/table">
            <a:tbl>
              <a:tblPr/>
              <a:tblGrid>
                <a:gridCol w="504056"/>
                <a:gridCol w="1656184"/>
                <a:gridCol w="5976664"/>
              </a:tblGrid>
              <a:tr h="304034">
                <a:tc rowSpan="3">
                  <a:txBody>
                    <a:bodyPr/>
                    <a:lstStyle/>
                    <a:p>
                      <a:pPr algn="ctr" fontAlgn="ctr"/>
                      <a:r>
                        <a:rPr lang="zh-TW" altLang="en-US" sz="1200" b="0" i="0" u="none" strike="noStrike" dirty="0">
                          <a:solidFill>
                            <a:srgbClr val="000000"/>
                          </a:solidFill>
                          <a:latin typeface="ＭＳ Ｐ明朝"/>
                        </a:rPr>
                        <a:t>提</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案</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項</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目</a:t>
                      </a:r>
                      <a:br>
                        <a:rPr lang="zh-TW" altLang="en-US" sz="1200" b="0" i="0" u="none" strike="noStrike" dirty="0">
                          <a:solidFill>
                            <a:srgbClr val="000000"/>
                          </a:solidFill>
                          <a:latin typeface="ＭＳ Ｐ明朝"/>
                        </a:rPr>
                      </a:br>
                      <a:r>
                        <a:rPr lang="zh-TW" altLang="en-US" sz="1200" b="0" i="0" u="none" strike="noStrike" dirty="0">
                          <a:solidFill>
                            <a:srgbClr val="000000"/>
                          </a:solidFill>
                          <a:latin typeface="ＭＳ Ｐ明朝"/>
                        </a:rPr>
                        <a:t>（１）</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dist" fontAlgn="ctr"/>
                      <a:r>
                        <a:rPr lang="ja-JP" altLang="en-US" sz="1200" b="0" i="0" u="none" strike="noStrike" dirty="0">
                          <a:solidFill>
                            <a:srgbClr val="000000"/>
                          </a:solidFill>
                          <a:latin typeface="ＭＳ Ｐ明朝"/>
                        </a:rPr>
                        <a:t>（タイトル）</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latin typeface="ＭＳ Ｐ明朝"/>
                        </a:rPr>
                        <a:t>　</a:t>
                      </a:r>
                      <a:r>
                        <a:rPr lang="ja-JP" altLang="en-US" sz="1400" b="0" i="0" u="none" strike="noStrike" dirty="0" smtClean="0">
                          <a:solidFill>
                            <a:srgbClr val="000000"/>
                          </a:solidFill>
                          <a:latin typeface="ＭＳ Ｐ明朝"/>
                        </a:rPr>
                        <a:t>保温養生によるコンクリートの品質・耐久性向上</a:t>
                      </a:r>
                      <a:endParaRPr lang="ja-JP" altLang="en-US" sz="1400" b="0" i="0" u="none" strike="noStrike" dirty="0">
                        <a:solidFill>
                          <a:srgbClr val="000000"/>
                        </a:solidFill>
                        <a:latin typeface="ＭＳ Ｐ明朝"/>
                      </a:endParaRP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4034">
                <a:tc vMerge="1">
                  <a:txBody>
                    <a:bodyPr/>
                    <a:lstStyle/>
                    <a:p>
                      <a:endParaRPr kumimoji="1" lang="ja-JP" altLang="en-US"/>
                    </a:p>
                  </a:txBody>
                  <a:tcPr/>
                </a:tc>
                <a:tc>
                  <a:txBody>
                    <a:bodyPr/>
                    <a:lstStyle/>
                    <a:p>
                      <a:pPr algn="dist" fontAlgn="ctr"/>
                      <a:r>
                        <a:rPr lang="ja-JP" altLang="en-US" sz="1200" b="0" i="0" u="none" strike="noStrike" dirty="0">
                          <a:solidFill>
                            <a:srgbClr val="000000"/>
                          </a:solidFill>
                          <a:latin typeface="ＭＳ Ｐ明朝"/>
                        </a:rPr>
                        <a:t>（具体的な内容・説明等）</a:t>
                      </a:r>
                    </a:p>
                  </a:txBody>
                  <a:tcPr marL="7023" marR="7023" marT="702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700" b="0" i="0" u="none" strike="noStrike">
                          <a:solidFill>
                            <a:srgbClr val="000000"/>
                          </a:solidFill>
                          <a:latin typeface="ＭＳ Ｐ明朝"/>
                        </a:rPr>
                        <a:t>　</a:t>
                      </a:r>
                    </a:p>
                  </a:txBody>
                  <a:tcPr marL="7023" marR="7023" marT="702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32092">
                <a:tc vMerge="1">
                  <a:txBody>
                    <a:bodyPr/>
                    <a:lstStyle/>
                    <a:p>
                      <a:endParaRPr kumimoji="1" lang="ja-JP" altLang="en-US"/>
                    </a:p>
                  </a:txBody>
                  <a:tcPr/>
                </a:tc>
                <a:tc gridSpan="2">
                  <a:txBody>
                    <a:bodyPr/>
                    <a:lstStyle/>
                    <a:p>
                      <a:pPr algn="l" fontAlgn="t"/>
                      <a:r>
                        <a:rPr lang="ja-JP" altLang="en-US" sz="700" b="0" i="0" u="none" strike="noStrike" dirty="0">
                          <a:solidFill>
                            <a:srgbClr val="000000"/>
                          </a:solidFill>
                          <a:latin typeface="ＭＳ Ｐ明朝"/>
                        </a:rPr>
                        <a:t>　</a:t>
                      </a:r>
                      <a:r>
                        <a:rPr lang="ja-JP" altLang="en-US" sz="700" b="0" i="0" u="none" strike="noStrike" dirty="0" smtClean="0">
                          <a:solidFill>
                            <a:srgbClr val="000000"/>
                          </a:solidFill>
                          <a:latin typeface="ＭＳ Ｐ明朝"/>
                        </a:rPr>
                        <a:t>　　</a:t>
                      </a:r>
                      <a:r>
                        <a:rPr lang="ja-JP" altLang="en-US" sz="1400" b="0" i="0" u="none" strike="noStrike" dirty="0" smtClean="0">
                          <a:solidFill>
                            <a:srgbClr val="000000"/>
                          </a:solidFill>
                          <a:latin typeface="ＭＳ Ｐ明朝"/>
                        </a:rPr>
                        <a:t>コンクリート打設後の保温養生として、型枠組立て時に全ての鋼製型枠に断熱材「○○○○○○」を取り付けて、材齢３日まで保温養生を行います。</a:t>
                      </a:r>
                      <a:r>
                        <a:rPr lang="ja-JP" altLang="en-US" sz="1400" b="0" i="0" u="none" strike="noStrike" dirty="0" smtClean="0">
                          <a:solidFill>
                            <a:srgbClr val="0000FF"/>
                          </a:solidFill>
                          <a:latin typeface="ＭＳ Ｐ明朝"/>
                        </a:rPr>
                        <a:t>脱枠後は脱枠した箇所に保湿養生材「△△△△」</a:t>
                      </a:r>
                      <a:r>
                        <a:rPr lang="en-US" altLang="ja-JP" sz="1400" b="0" i="0" u="none" strike="noStrike" dirty="0" smtClean="0">
                          <a:solidFill>
                            <a:srgbClr val="0000FF"/>
                          </a:solidFill>
                          <a:latin typeface="ＭＳ Ｐ明朝"/>
                        </a:rPr>
                        <a:t>(NETIS:</a:t>
                      </a:r>
                      <a:r>
                        <a:rPr lang="ja-JP" altLang="en-US" sz="1400" b="0" i="0" u="none" strike="noStrike" dirty="0" smtClean="0">
                          <a:solidFill>
                            <a:srgbClr val="0000FF"/>
                          </a:solidFill>
                          <a:latin typeface="ＭＳ Ｐ明朝"/>
                        </a:rPr>
                        <a:t>・・・・・</a:t>
                      </a:r>
                      <a:r>
                        <a:rPr lang="en-US" altLang="ja-JP" sz="1400" b="0" i="0" u="none" strike="noStrike" dirty="0" smtClean="0">
                          <a:solidFill>
                            <a:srgbClr val="0000FF"/>
                          </a:solidFill>
                          <a:latin typeface="ＭＳ Ｐ明朝"/>
                        </a:rPr>
                        <a:t>)</a:t>
                      </a:r>
                      <a:r>
                        <a:rPr lang="ja-JP" altLang="en-US" sz="1400" b="0" i="0" u="none" strike="noStrike" dirty="0" smtClean="0">
                          <a:solidFill>
                            <a:srgbClr val="0000FF"/>
                          </a:solidFill>
                          <a:latin typeface="ＭＳ Ｐ明朝"/>
                        </a:rPr>
                        <a:t>を取付け、材齢１２日まで保湿養生し、コンクリートの品質・耐久性の向上を図ります。</a:t>
                      </a:r>
                      <a:endParaRPr lang="ja-JP" altLang="en-US" sz="1400" b="0" i="0" u="none" strike="noStrike" dirty="0">
                        <a:solidFill>
                          <a:srgbClr val="0000FF"/>
                        </a:solidFill>
                        <a:latin typeface="ＭＳ Ｐ明朝"/>
                      </a:endParaRPr>
                    </a:p>
                  </a:txBody>
                  <a:tcPr marL="7023" marR="7023" marT="70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bl>
          </a:graphicData>
        </a:graphic>
      </p:graphicFrame>
      <p:sp>
        <p:nvSpPr>
          <p:cNvPr id="4" name="正方形/長方形 3"/>
          <p:cNvSpPr/>
          <p:nvPr/>
        </p:nvSpPr>
        <p:spPr>
          <a:xfrm>
            <a:off x="0" y="620688"/>
            <a:ext cx="349188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ＭＳ ゴシック" pitchFamily="49" charset="-128"/>
                <a:ea typeface="ＭＳ ゴシック" pitchFamily="49" charset="-128"/>
              </a:rPr>
              <a:t>(4)</a:t>
            </a:r>
            <a:r>
              <a:rPr kumimoji="1" lang="ja-JP" altLang="en-US" sz="2400" dirty="0" smtClean="0">
                <a:solidFill>
                  <a:schemeClr val="tx1"/>
                </a:solidFill>
                <a:latin typeface="ＭＳ ゴシック" pitchFamily="49" charset="-128"/>
                <a:ea typeface="ＭＳ ゴシック" pitchFamily="49" charset="-128"/>
              </a:rPr>
              <a:t>複数提案の防止</a:t>
            </a:r>
            <a:endParaRPr kumimoji="1" lang="ja-JP" altLang="en-US" sz="2400" dirty="0">
              <a:solidFill>
                <a:schemeClr val="tx1"/>
              </a:solidFill>
              <a:latin typeface="ＭＳ ゴシック" pitchFamily="49" charset="-128"/>
              <a:ea typeface="ＭＳ ゴシック" pitchFamily="49" charset="-128"/>
            </a:endParaRPr>
          </a:p>
        </p:txBody>
      </p:sp>
      <p:graphicFrame>
        <p:nvGraphicFramePr>
          <p:cNvPr id="5" name="表 4"/>
          <p:cNvGraphicFramePr>
            <a:graphicFrameLocks noGrp="1"/>
          </p:cNvGraphicFramePr>
          <p:nvPr/>
        </p:nvGraphicFramePr>
        <p:xfrm>
          <a:off x="539552" y="1628800"/>
          <a:ext cx="8136904" cy="504056"/>
        </p:xfrm>
        <a:graphic>
          <a:graphicData uri="http://schemas.openxmlformats.org/drawingml/2006/table">
            <a:tbl>
              <a:tblPr/>
              <a:tblGrid>
                <a:gridCol w="824940"/>
                <a:gridCol w="899934"/>
                <a:gridCol w="899934"/>
                <a:gridCol w="5512096"/>
              </a:tblGrid>
              <a:tr h="504056">
                <a:tc>
                  <a:txBody>
                    <a:bodyPr/>
                    <a:lstStyle/>
                    <a:p>
                      <a:pPr algn="ctr" fontAlgn="ctr"/>
                      <a:r>
                        <a:rPr lang="ja-JP" altLang="en-US" sz="1200" b="0" i="0" u="none" strike="noStrike" dirty="0">
                          <a:solidFill>
                            <a:srgbClr val="000000"/>
                          </a:solidFill>
                          <a:latin typeface="ＭＳ Ｐ明朝"/>
                        </a:rPr>
                        <a:t>課題番号</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１</a:t>
                      </a:r>
                      <a:endParaRPr lang="ja-JP" altLang="en-US" sz="1400" b="0" i="0" u="none" strike="noStrike" dirty="0">
                        <a:solidFill>
                          <a:srgbClr val="000000"/>
                        </a:solidFill>
                        <a:latin typeface="ＭＳ Ｐ明朝"/>
                      </a:endParaRP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latin typeface="ＭＳ Ｐ明朝"/>
                        </a:rPr>
                        <a:t>課題名</a:t>
                      </a:r>
                    </a:p>
                  </a:txBody>
                  <a:tcPr marL="7023" marR="7023" marT="7023"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latin typeface="ＭＳ Ｐ明朝"/>
                        </a:rPr>
                        <a:t>「コンクリートの品質確保対策</a:t>
                      </a:r>
                      <a:r>
                        <a:rPr lang="ja-JP" altLang="en-US" sz="1400" b="0" i="0" u="none" strike="noStrike" dirty="0">
                          <a:solidFill>
                            <a:srgbClr val="000000"/>
                          </a:solidFill>
                          <a:latin typeface="ＭＳ Ｐ明朝"/>
                        </a:rPr>
                        <a:t>」</a:t>
                      </a:r>
                    </a:p>
                  </a:txBody>
                  <a:tcPr marL="7023" marR="7023" marT="7023"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正方形/長方形 5"/>
          <p:cNvSpPr/>
          <p:nvPr/>
        </p:nvSpPr>
        <p:spPr>
          <a:xfrm>
            <a:off x="539552" y="4149080"/>
            <a:ext cx="817240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前半の断熱材のみ評価し、保湿材は評価しない。</a:t>
            </a:r>
            <a:endParaRPr kumimoji="1" lang="ja-JP" altLang="en-US"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ユーザー定義 5">
      <a:dk1>
        <a:sysClr val="windowText" lastClr="000000"/>
      </a:dk1>
      <a:lt1>
        <a:sysClr val="window" lastClr="FFFFFF"/>
      </a:lt1>
      <a:dk2>
        <a:srgbClr val="0000CC"/>
      </a:dk2>
      <a:lt2>
        <a:srgbClr val="DBF5F9"/>
      </a:lt2>
      <a:accent1>
        <a:srgbClr val="FFF654"/>
      </a:accent1>
      <a:accent2>
        <a:srgbClr val="93F5F9"/>
      </a:accent2>
      <a:accent3>
        <a:srgbClr val="5DF0F6"/>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1023</TotalTime>
  <Words>1319</Words>
  <Application>Microsoft Office PowerPoint</Application>
  <PresentationFormat>画面に合わせる (4:3)</PresentationFormat>
  <Paragraphs>246</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リゾート</vt:lpstr>
      <vt:lpstr>総合評価落札方式における  技術資料等の作成</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総合評価落札方式における  技術資料の作成</dc:title>
  <dc:creator>oitapref</dc:creator>
  <cp:lastModifiedBy>oitapref</cp:lastModifiedBy>
  <cp:revision>72</cp:revision>
  <dcterms:created xsi:type="dcterms:W3CDTF">2013-09-20T00:07:37Z</dcterms:created>
  <dcterms:modified xsi:type="dcterms:W3CDTF">2013-09-24T09:08:16Z</dcterms:modified>
</cp:coreProperties>
</file>